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Lst>
  <p:notesMasterIdLst>
    <p:notesMasterId r:id="rId35"/>
  </p:notesMasterIdLst>
  <p:sldIdLst>
    <p:sldId id="721" r:id="rId3"/>
    <p:sldId id="726" r:id="rId4"/>
    <p:sldId id="799" r:id="rId5"/>
    <p:sldId id="787" r:id="rId6"/>
    <p:sldId id="795" r:id="rId7"/>
    <p:sldId id="797" r:id="rId8"/>
    <p:sldId id="784" r:id="rId9"/>
    <p:sldId id="792" r:id="rId10"/>
    <p:sldId id="791" r:id="rId11"/>
    <p:sldId id="793" r:id="rId12"/>
    <p:sldId id="786" r:id="rId13"/>
    <p:sldId id="788" r:id="rId14"/>
    <p:sldId id="790" r:id="rId15"/>
    <p:sldId id="803" r:id="rId16"/>
    <p:sldId id="800" r:id="rId17"/>
    <p:sldId id="789" r:id="rId18"/>
    <p:sldId id="801" r:id="rId19"/>
    <p:sldId id="798" r:id="rId20"/>
    <p:sldId id="802" r:id="rId21"/>
    <p:sldId id="409" r:id="rId22"/>
    <p:sldId id="403" r:id="rId23"/>
    <p:sldId id="256" r:id="rId24"/>
    <p:sldId id="274" r:id="rId25"/>
    <p:sldId id="261" r:id="rId26"/>
    <p:sldId id="265" r:id="rId27"/>
    <p:sldId id="266" r:id="rId28"/>
    <p:sldId id="269" r:id="rId29"/>
    <p:sldId id="270" r:id="rId30"/>
    <p:sldId id="271" r:id="rId31"/>
    <p:sldId id="273" r:id="rId32"/>
    <p:sldId id="272" r:id="rId33"/>
    <p:sldId id="804" r:id="rId34"/>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867A"/>
    <a:srgbClr val="FACAA2"/>
    <a:srgbClr val="A9D3B3"/>
    <a:srgbClr val="A5B8D7"/>
    <a:srgbClr val="F8F8F8"/>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4" autoAdjust="0"/>
    <p:restoredTop sz="94660"/>
  </p:normalViewPr>
  <p:slideViewPr>
    <p:cSldViewPr snapToGrid="0">
      <p:cViewPr varScale="1">
        <p:scale>
          <a:sx n="111" d="100"/>
          <a:sy n="111" d="100"/>
        </p:scale>
        <p:origin x="5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1E079-CC5C-4D8C-9F81-7892DCB98870}"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C7AD7-4D83-42AA-9EF0-EE97F700F652}" type="slidenum">
              <a:rPr lang="en-US" smtClean="0"/>
              <a:t>‹N›</a:t>
            </a:fld>
            <a:endParaRPr lang="en-US"/>
          </a:p>
        </p:txBody>
      </p:sp>
    </p:spTree>
    <p:extLst>
      <p:ext uri="{BB962C8B-B14F-4D97-AF65-F5344CB8AC3E}">
        <p14:creationId xmlns:p14="http://schemas.microsoft.com/office/powerpoint/2010/main" val="2026111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18</a:t>
            </a:fld>
            <a:endParaRPr lang="en-US" noProof="0" dirty="0"/>
          </a:p>
        </p:txBody>
      </p:sp>
    </p:spTree>
    <p:extLst>
      <p:ext uri="{BB962C8B-B14F-4D97-AF65-F5344CB8AC3E}">
        <p14:creationId xmlns:p14="http://schemas.microsoft.com/office/powerpoint/2010/main" val="2055854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B8649DAF-093F-4482-AA38-346E9A2DEE94}" type="slidenum">
              <a:rPr lang="en-US" noProof="0" smtClean="0"/>
              <a:pPr/>
              <a:t>21</a:t>
            </a:fld>
            <a:endParaRPr lang="en-US" noProof="0" dirty="0"/>
          </a:p>
        </p:txBody>
      </p:sp>
    </p:spTree>
    <p:extLst>
      <p:ext uri="{BB962C8B-B14F-4D97-AF65-F5344CB8AC3E}">
        <p14:creationId xmlns:p14="http://schemas.microsoft.com/office/powerpoint/2010/main" val="3699063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F45E-98DE-4D22-8AC6-F27A894C3D36}"/>
              </a:ext>
            </a:extLst>
          </p:cNvPr>
          <p:cNvSpPr>
            <a:spLocks noGrp="1"/>
          </p:cNvSpPr>
          <p:nvPr>
            <p:ph type="ctrTitle"/>
          </p:nvPr>
        </p:nvSpPr>
        <p:spPr>
          <a:xfrm>
            <a:off x="838200" y="2006417"/>
            <a:ext cx="5257800" cy="1503546"/>
          </a:xfrm>
        </p:spPr>
        <p:txBody>
          <a:bodyPr anchor="b">
            <a:normAutofit/>
          </a:bodyPr>
          <a:lstStyle>
            <a:lvl1pPr algn="l">
              <a:defRPr sz="4800" b="1">
                <a:latin typeface="Raleway" panose="020B0503030101060003" pitchFamily="34" charset="0"/>
              </a:defRPr>
            </a:lvl1pPr>
          </a:lstStyle>
          <a:p>
            <a:r>
              <a:rPr lang="en-US" dirty="0"/>
              <a:t>Click to edit Master title style</a:t>
            </a:r>
            <a:endParaRPr lang="it-IT" dirty="0"/>
          </a:p>
        </p:txBody>
      </p:sp>
      <p:sp>
        <p:nvSpPr>
          <p:cNvPr id="3" name="Subtitle 2">
            <a:extLst>
              <a:ext uri="{FF2B5EF4-FFF2-40B4-BE49-F238E27FC236}">
                <a16:creationId xmlns:a16="http://schemas.microsoft.com/office/drawing/2014/main" id="{B5CB912B-B53F-40C1-82A4-7346891823BC}"/>
              </a:ext>
            </a:extLst>
          </p:cNvPr>
          <p:cNvSpPr>
            <a:spLocks noGrp="1"/>
          </p:cNvSpPr>
          <p:nvPr>
            <p:ph type="subTitle" idx="1"/>
          </p:nvPr>
        </p:nvSpPr>
        <p:spPr>
          <a:xfrm>
            <a:off x="838200" y="3779839"/>
            <a:ext cx="5257800" cy="917335"/>
          </a:xfrm>
        </p:spPr>
        <p:txBody>
          <a:bodyPr/>
          <a:lstStyle>
            <a:lvl1pPr marL="0" indent="0" algn="l">
              <a:buNone/>
              <a:defRPr sz="2400">
                <a:solidFill>
                  <a:srgbClr val="595959"/>
                </a:solidFill>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t-IT" dirty="0"/>
          </a:p>
        </p:txBody>
      </p:sp>
      <p:sp>
        <p:nvSpPr>
          <p:cNvPr id="4" name="Date Placeholder 3">
            <a:extLst>
              <a:ext uri="{FF2B5EF4-FFF2-40B4-BE49-F238E27FC236}">
                <a16:creationId xmlns:a16="http://schemas.microsoft.com/office/drawing/2014/main" id="{DB383110-E1FE-4D14-AB3D-7FFA0F502F21}"/>
              </a:ext>
            </a:extLst>
          </p:cNvPr>
          <p:cNvSpPr>
            <a:spLocks noGrp="1"/>
          </p:cNvSpPr>
          <p:nvPr>
            <p:ph type="dt" sz="half" idx="10"/>
          </p:nvPr>
        </p:nvSpPr>
        <p:spPr/>
        <p:txBody>
          <a:bodyPr/>
          <a:lstStyle/>
          <a:p>
            <a:fld id="{B8BA04CF-5747-41B5-BC6E-B2F2EE29F097}" type="datetime1">
              <a:rPr lang="it-IT" smtClean="0"/>
              <a:t>22/02/2022</a:t>
            </a:fld>
            <a:endParaRPr lang="it-IT"/>
          </a:p>
        </p:txBody>
      </p:sp>
      <p:sp>
        <p:nvSpPr>
          <p:cNvPr id="5" name="Footer Placeholder 4">
            <a:extLst>
              <a:ext uri="{FF2B5EF4-FFF2-40B4-BE49-F238E27FC236}">
                <a16:creationId xmlns:a16="http://schemas.microsoft.com/office/drawing/2014/main" id="{31420DC7-CA92-4008-8E33-3269676EBEB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61ED0CF-F0CE-457B-8A58-65F268DB5102}"/>
              </a:ext>
            </a:extLst>
          </p:cNvPr>
          <p:cNvSpPr>
            <a:spLocks noGrp="1"/>
          </p:cNvSpPr>
          <p:nvPr>
            <p:ph type="sldNum" sz="quarter" idx="12"/>
          </p:nvPr>
        </p:nvSpPr>
        <p:spPr/>
        <p:txBody>
          <a:bodyPr/>
          <a:lstStyle/>
          <a:p>
            <a:fld id="{9EBB122E-75DF-495C-87F3-AE07E065F4BB}" type="slidenum">
              <a:rPr lang="it-IT" smtClean="0"/>
              <a:t>‹N›</a:t>
            </a:fld>
            <a:endParaRPr lang="it-IT"/>
          </a:p>
        </p:txBody>
      </p:sp>
      <p:sp>
        <p:nvSpPr>
          <p:cNvPr id="11" name="Rectangle 10">
            <a:extLst>
              <a:ext uri="{FF2B5EF4-FFF2-40B4-BE49-F238E27FC236}">
                <a16:creationId xmlns:a16="http://schemas.microsoft.com/office/drawing/2014/main" id="{E34FD0A1-832C-449E-B8DD-F8C1E16B4BF4}"/>
              </a:ext>
            </a:extLst>
          </p:cNvPr>
          <p:cNvSpPr/>
          <p:nvPr userDrawn="1"/>
        </p:nvSpPr>
        <p:spPr>
          <a:xfrm>
            <a:off x="951396" y="1684867"/>
            <a:ext cx="1052074" cy="74488"/>
          </a:xfrm>
          <a:prstGeom prst="rect">
            <a:avLst/>
          </a:prstGeom>
          <a:solidFill>
            <a:srgbClr val="258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562847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93B7-C835-45EF-B483-682872FDE96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F5CC84B-23FD-4C16-AD10-08FC6AC3C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4D567F6-79C7-4F5E-AB80-0D54834BBAD3}"/>
              </a:ext>
            </a:extLst>
          </p:cNvPr>
          <p:cNvSpPr>
            <a:spLocks noGrp="1"/>
          </p:cNvSpPr>
          <p:nvPr>
            <p:ph type="dt" sz="half" idx="10"/>
          </p:nvPr>
        </p:nvSpPr>
        <p:spPr/>
        <p:txBody>
          <a:bodyPr/>
          <a:lstStyle/>
          <a:p>
            <a:fld id="{2190D0DC-E663-453A-96D1-25ABF2170CE4}" type="datetime1">
              <a:rPr lang="it-IT" smtClean="0"/>
              <a:t>22/02/2022</a:t>
            </a:fld>
            <a:endParaRPr lang="it-IT"/>
          </a:p>
        </p:txBody>
      </p:sp>
      <p:sp>
        <p:nvSpPr>
          <p:cNvPr id="5" name="Footer Placeholder 4">
            <a:extLst>
              <a:ext uri="{FF2B5EF4-FFF2-40B4-BE49-F238E27FC236}">
                <a16:creationId xmlns:a16="http://schemas.microsoft.com/office/drawing/2014/main" id="{A3960718-8CEF-4CB5-9A67-50BB939C802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4CA44D2-D673-45BF-976E-997731A0BC5F}"/>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758218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50730-B874-4512-AC5C-64C60B7C7C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DA2C09B-D696-4D27-9032-E52C0B63A3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7ADDE329-AFCA-4B07-B3CB-E41A71D8357C}"/>
              </a:ext>
            </a:extLst>
          </p:cNvPr>
          <p:cNvSpPr>
            <a:spLocks noGrp="1"/>
          </p:cNvSpPr>
          <p:nvPr>
            <p:ph type="dt" sz="half" idx="10"/>
          </p:nvPr>
        </p:nvSpPr>
        <p:spPr/>
        <p:txBody>
          <a:bodyPr/>
          <a:lstStyle/>
          <a:p>
            <a:fld id="{5F8BB29A-41D6-439F-9287-2FE8FF76EE66}" type="datetime1">
              <a:rPr lang="it-IT" smtClean="0"/>
              <a:t>22/02/2022</a:t>
            </a:fld>
            <a:endParaRPr lang="it-IT"/>
          </a:p>
        </p:txBody>
      </p:sp>
      <p:sp>
        <p:nvSpPr>
          <p:cNvPr id="5" name="Footer Placeholder 4">
            <a:extLst>
              <a:ext uri="{FF2B5EF4-FFF2-40B4-BE49-F238E27FC236}">
                <a16:creationId xmlns:a16="http://schemas.microsoft.com/office/drawing/2014/main" id="{6D9EE724-B38C-43B0-85C2-7D53CE7C15A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4AE3C0B-C549-4763-89D2-2CC1A80C1D0E}"/>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21834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Only No Graphi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432000" y="153707"/>
            <a:ext cx="11340000" cy="432000"/>
          </a:xfrm>
        </p:spPr>
        <p:txBody>
          <a:bodyPr/>
          <a:lstStyle>
            <a:lvl1pPr algn="ctr">
              <a:defRPr b="1">
                <a:solidFill>
                  <a:schemeClr val="tx1">
                    <a:lumMod val="75000"/>
                    <a:lumOff val="25000"/>
                  </a:schemeClr>
                </a:solidFill>
              </a:defRPr>
            </a:lvl1pPr>
          </a:lstStyle>
          <a:p>
            <a:r>
              <a:rPr lang="en-US" noProof="0" dirty="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‹N›</a:t>
            </a:fld>
            <a:endParaRPr lang="en-US" noProof="0" dirty="0"/>
          </a:p>
        </p:txBody>
      </p:sp>
    </p:spTree>
    <p:extLst>
      <p:ext uri="{BB962C8B-B14F-4D97-AF65-F5344CB8AC3E}">
        <p14:creationId xmlns:p14="http://schemas.microsoft.com/office/powerpoint/2010/main" val="4142410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FF45E-98DE-4D22-8AC6-F27A894C3D36}"/>
              </a:ext>
            </a:extLst>
          </p:cNvPr>
          <p:cNvSpPr>
            <a:spLocks noGrp="1"/>
          </p:cNvSpPr>
          <p:nvPr>
            <p:ph type="ctrTitle"/>
          </p:nvPr>
        </p:nvSpPr>
        <p:spPr>
          <a:xfrm>
            <a:off x="838200" y="2006417"/>
            <a:ext cx="5257800" cy="1503546"/>
          </a:xfrm>
        </p:spPr>
        <p:txBody>
          <a:bodyPr anchor="b">
            <a:normAutofit/>
          </a:bodyPr>
          <a:lstStyle>
            <a:lvl1pPr algn="l">
              <a:defRPr sz="4800" b="1">
                <a:latin typeface="Raleway" panose="020B0503030101060003" pitchFamily="34" charset="0"/>
              </a:defRPr>
            </a:lvl1pPr>
          </a:lstStyle>
          <a:p>
            <a:r>
              <a:rPr lang="en-US" dirty="0"/>
              <a:t>Click to edit Master title style</a:t>
            </a:r>
            <a:endParaRPr lang="it-IT" dirty="0"/>
          </a:p>
        </p:txBody>
      </p:sp>
      <p:sp>
        <p:nvSpPr>
          <p:cNvPr id="3" name="Subtitle 2">
            <a:extLst>
              <a:ext uri="{FF2B5EF4-FFF2-40B4-BE49-F238E27FC236}">
                <a16:creationId xmlns:a16="http://schemas.microsoft.com/office/drawing/2014/main" id="{B5CB912B-B53F-40C1-82A4-7346891823BC}"/>
              </a:ext>
            </a:extLst>
          </p:cNvPr>
          <p:cNvSpPr>
            <a:spLocks noGrp="1"/>
          </p:cNvSpPr>
          <p:nvPr>
            <p:ph type="subTitle" idx="1"/>
          </p:nvPr>
        </p:nvSpPr>
        <p:spPr>
          <a:xfrm>
            <a:off x="838200" y="3779839"/>
            <a:ext cx="5257800" cy="917335"/>
          </a:xfrm>
        </p:spPr>
        <p:txBody>
          <a:bodyPr/>
          <a:lstStyle>
            <a:lvl1pPr marL="0" indent="0" algn="l">
              <a:buNone/>
              <a:defRPr sz="2400">
                <a:solidFill>
                  <a:srgbClr val="595959"/>
                </a:solidFill>
                <a:latin typeface="Lato" panose="020F050202020403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it-IT" dirty="0"/>
          </a:p>
        </p:txBody>
      </p:sp>
      <p:sp>
        <p:nvSpPr>
          <p:cNvPr id="4" name="Date Placeholder 3">
            <a:extLst>
              <a:ext uri="{FF2B5EF4-FFF2-40B4-BE49-F238E27FC236}">
                <a16:creationId xmlns:a16="http://schemas.microsoft.com/office/drawing/2014/main" id="{DB383110-E1FE-4D14-AB3D-7FFA0F502F21}"/>
              </a:ext>
            </a:extLst>
          </p:cNvPr>
          <p:cNvSpPr>
            <a:spLocks noGrp="1"/>
          </p:cNvSpPr>
          <p:nvPr>
            <p:ph type="dt" sz="half" idx="10"/>
          </p:nvPr>
        </p:nvSpPr>
        <p:spPr/>
        <p:txBody>
          <a:bodyPr/>
          <a:lstStyle/>
          <a:p>
            <a:fld id="{D32B75EF-A131-4BA6-81B9-82B4D481D259}" type="datetime1">
              <a:rPr lang="it-IT" smtClean="0"/>
              <a:t>22/02/2022</a:t>
            </a:fld>
            <a:endParaRPr lang="it-IT"/>
          </a:p>
        </p:txBody>
      </p:sp>
      <p:sp>
        <p:nvSpPr>
          <p:cNvPr id="5" name="Footer Placeholder 4">
            <a:extLst>
              <a:ext uri="{FF2B5EF4-FFF2-40B4-BE49-F238E27FC236}">
                <a16:creationId xmlns:a16="http://schemas.microsoft.com/office/drawing/2014/main" id="{31420DC7-CA92-4008-8E33-3269676EBEB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61ED0CF-F0CE-457B-8A58-65F268DB5102}"/>
              </a:ext>
            </a:extLst>
          </p:cNvPr>
          <p:cNvSpPr>
            <a:spLocks noGrp="1"/>
          </p:cNvSpPr>
          <p:nvPr>
            <p:ph type="sldNum" sz="quarter" idx="12"/>
          </p:nvPr>
        </p:nvSpPr>
        <p:spPr/>
        <p:txBody>
          <a:bodyPr/>
          <a:lstStyle/>
          <a:p>
            <a:fld id="{9EBB122E-75DF-495C-87F3-AE07E065F4BB}" type="slidenum">
              <a:rPr lang="it-IT" smtClean="0"/>
              <a:t>‹N›</a:t>
            </a:fld>
            <a:endParaRPr lang="it-IT"/>
          </a:p>
        </p:txBody>
      </p:sp>
      <p:sp>
        <p:nvSpPr>
          <p:cNvPr id="11" name="Rectangle 10">
            <a:extLst>
              <a:ext uri="{FF2B5EF4-FFF2-40B4-BE49-F238E27FC236}">
                <a16:creationId xmlns:a16="http://schemas.microsoft.com/office/drawing/2014/main" id="{E34FD0A1-832C-449E-B8DD-F8C1E16B4BF4}"/>
              </a:ext>
            </a:extLst>
          </p:cNvPr>
          <p:cNvSpPr/>
          <p:nvPr userDrawn="1"/>
        </p:nvSpPr>
        <p:spPr>
          <a:xfrm>
            <a:off x="951396" y="1684867"/>
            <a:ext cx="1052074" cy="74488"/>
          </a:xfrm>
          <a:prstGeom prst="rect">
            <a:avLst/>
          </a:prstGeom>
          <a:solidFill>
            <a:srgbClr val="32648E"/>
          </a:solidFill>
          <a:ln>
            <a:solidFill>
              <a:srgbClr val="3264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79029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4A6E-C061-404B-8518-431611FA3EE6}"/>
              </a:ext>
            </a:extLst>
          </p:cNvPr>
          <p:cNvSpPr>
            <a:spLocks noGrp="1"/>
          </p:cNvSpPr>
          <p:nvPr>
            <p:ph type="title"/>
          </p:nvPr>
        </p:nvSpPr>
        <p:spPr>
          <a:xfrm>
            <a:off x="838200" y="228600"/>
            <a:ext cx="10515600" cy="904875"/>
          </a:xfrm>
          <a:gradFill flip="none" rotWithShape="1">
            <a:gsLst>
              <a:gs pos="0">
                <a:schemeClr val="bg1"/>
              </a:gs>
              <a:gs pos="74000">
                <a:srgbClr val="F8F8F8"/>
              </a:gs>
              <a:gs pos="83000">
                <a:srgbClr val="F8F8F8"/>
              </a:gs>
              <a:gs pos="100000">
                <a:srgbClr val="F8F8F8"/>
              </a:gs>
            </a:gsLst>
            <a:lin ang="10800000" scaled="1"/>
            <a:tileRect/>
          </a:gradFill>
        </p:spPr>
        <p:txBody>
          <a:bodyPr>
            <a:normAutofit/>
          </a:bodyPr>
          <a:lstStyle>
            <a:lvl1pPr marL="91440">
              <a:spcBef>
                <a:spcPts val="0"/>
              </a:spcBef>
              <a:defRPr sz="3600" b="1">
                <a:latin typeface="Raleway" panose="020B0503030101060003" pitchFamily="34" charset="0"/>
              </a:defRPr>
            </a:lvl1pPr>
          </a:lstStyle>
          <a:p>
            <a:r>
              <a:rPr lang="en-US" dirty="0"/>
              <a:t>Click to edit Master title style</a:t>
            </a:r>
            <a:endParaRPr lang="it-IT" dirty="0"/>
          </a:p>
        </p:txBody>
      </p:sp>
      <p:sp>
        <p:nvSpPr>
          <p:cNvPr id="3" name="Content Placeholder 2">
            <a:extLst>
              <a:ext uri="{FF2B5EF4-FFF2-40B4-BE49-F238E27FC236}">
                <a16:creationId xmlns:a16="http://schemas.microsoft.com/office/drawing/2014/main" id="{A5F6871E-7450-4D8D-B2A6-D09E6B5481D3}"/>
              </a:ext>
            </a:extLst>
          </p:cNvPr>
          <p:cNvSpPr>
            <a:spLocks noGrp="1"/>
          </p:cNvSpPr>
          <p:nvPr>
            <p:ph idx="1"/>
          </p:nvPr>
        </p:nvSpPr>
        <p:spPr>
          <a:xfrm>
            <a:off x="838200" y="1574799"/>
            <a:ext cx="10515600" cy="4602163"/>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B0B716F5-6C42-4FF9-995E-C1B31519FA17}"/>
              </a:ext>
            </a:extLst>
          </p:cNvPr>
          <p:cNvSpPr>
            <a:spLocks noGrp="1"/>
          </p:cNvSpPr>
          <p:nvPr>
            <p:ph type="dt" sz="half" idx="10"/>
          </p:nvPr>
        </p:nvSpPr>
        <p:spPr/>
        <p:txBody>
          <a:bodyPr/>
          <a:lstStyle/>
          <a:p>
            <a:fld id="{260A95FF-ED5E-4533-B36E-69635FF90F59}" type="datetime1">
              <a:rPr lang="it-IT" smtClean="0"/>
              <a:t>22/02/2022</a:t>
            </a:fld>
            <a:endParaRPr lang="it-IT"/>
          </a:p>
        </p:txBody>
      </p:sp>
      <p:sp>
        <p:nvSpPr>
          <p:cNvPr id="5" name="Footer Placeholder 4">
            <a:extLst>
              <a:ext uri="{FF2B5EF4-FFF2-40B4-BE49-F238E27FC236}">
                <a16:creationId xmlns:a16="http://schemas.microsoft.com/office/drawing/2014/main" id="{50CE6E7B-B707-48B0-8E5D-C44BC7D5A2C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B73B9E2-E514-4D8D-A33D-322A5506C8D4}"/>
              </a:ext>
            </a:extLst>
          </p:cNvPr>
          <p:cNvSpPr>
            <a:spLocks noGrp="1"/>
          </p:cNvSpPr>
          <p:nvPr>
            <p:ph type="sldNum" sz="quarter" idx="12"/>
          </p:nvPr>
        </p:nvSpPr>
        <p:spPr/>
        <p:txBody>
          <a:bodyPr/>
          <a:lstStyle/>
          <a:p>
            <a:fld id="{9EBB122E-75DF-495C-87F3-AE07E065F4BB}" type="slidenum">
              <a:rPr lang="it-IT" smtClean="0"/>
              <a:t>‹N›</a:t>
            </a:fld>
            <a:endParaRPr lang="it-IT"/>
          </a:p>
        </p:txBody>
      </p:sp>
      <p:cxnSp>
        <p:nvCxnSpPr>
          <p:cNvPr id="11" name="Straight Connector 10">
            <a:extLst>
              <a:ext uri="{FF2B5EF4-FFF2-40B4-BE49-F238E27FC236}">
                <a16:creationId xmlns:a16="http://schemas.microsoft.com/office/drawing/2014/main" id="{C9622386-7383-42EF-A0D2-EF2186449F51}"/>
              </a:ext>
            </a:extLst>
          </p:cNvPr>
          <p:cNvCxnSpPr>
            <a:cxnSpLocks/>
          </p:cNvCxnSpPr>
          <p:nvPr userDrawn="1"/>
        </p:nvCxnSpPr>
        <p:spPr>
          <a:xfrm>
            <a:off x="800725" y="228600"/>
            <a:ext cx="0" cy="904875"/>
          </a:xfrm>
          <a:prstGeom prst="line">
            <a:avLst/>
          </a:prstGeom>
          <a:ln w="76200">
            <a:solidFill>
              <a:srgbClr val="32648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408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B5A3-9C10-4D0C-A5D3-166A27E4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B46EF1C2-E45E-457F-8A4B-D707BF35BE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F2B3-B8A6-46D3-A501-D51D6DB79B50}"/>
              </a:ext>
            </a:extLst>
          </p:cNvPr>
          <p:cNvSpPr>
            <a:spLocks noGrp="1"/>
          </p:cNvSpPr>
          <p:nvPr>
            <p:ph type="dt" sz="half" idx="10"/>
          </p:nvPr>
        </p:nvSpPr>
        <p:spPr/>
        <p:txBody>
          <a:bodyPr/>
          <a:lstStyle/>
          <a:p>
            <a:fld id="{8CD9D2EA-C4B7-4224-9A7F-2FA19597A9D0}" type="datetime1">
              <a:rPr lang="it-IT" smtClean="0"/>
              <a:t>22/02/2022</a:t>
            </a:fld>
            <a:endParaRPr lang="it-IT"/>
          </a:p>
        </p:txBody>
      </p:sp>
      <p:sp>
        <p:nvSpPr>
          <p:cNvPr id="5" name="Footer Placeholder 4">
            <a:extLst>
              <a:ext uri="{FF2B5EF4-FFF2-40B4-BE49-F238E27FC236}">
                <a16:creationId xmlns:a16="http://schemas.microsoft.com/office/drawing/2014/main" id="{A60DE1E3-A3A7-405A-AEE6-33CA2AEE406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4B6750B-8524-4C2A-B2E4-544A238D297C}"/>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0555142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5C3-863E-4408-9252-37E45CD9FAF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C47C32F-78C9-4CC0-9318-ED1D3637B0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D3760048-6AFD-4EFD-B288-B0121D621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D5C5EEF4-0ECF-4CE1-BEAE-EAC4B377FE31}"/>
              </a:ext>
            </a:extLst>
          </p:cNvPr>
          <p:cNvSpPr>
            <a:spLocks noGrp="1"/>
          </p:cNvSpPr>
          <p:nvPr>
            <p:ph type="dt" sz="half" idx="10"/>
          </p:nvPr>
        </p:nvSpPr>
        <p:spPr/>
        <p:txBody>
          <a:bodyPr/>
          <a:lstStyle/>
          <a:p>
            <a:fld id="{B206445A-B944-4AA6-9E58-7657300336F8}" type="datetime1">
              <a:rPr lang="it-IT" smtClean="0"/>
              <a:t>22/02/2022</a:t>
            </a:fld>
            <a:endParaRPr lang="it-IT"/>
          </a:p>
        </p:txBody>
      </p:sp>
      <p:sp>
        <p:nvSpPr>
          <p:cNvPr id="6" name="Footer Placeholder 5">
            <a:extLst>
              <a:ext uri="{FF2B5EF4-FFF2-40B4-BE49-F238E27FC236}">
                <a16:creationId xmlns:a16="http://schemas.microsoft.com/office/drawing/2014/main" id="{0D72B010-9318-4A89-9829-FFFD1860C1A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1B4DFCD-3BE9-47B5-9337-84646212013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3032663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B9CD77-677B-41C9-84B3-BE3123F7ECCF}"/>
              </a:ext>
            </a:extLst>
          </p:cNvPr>
          <p:cNvSpPr>
            <a:spLocks noGrp="1"/>
          </p:cNvSpPr>
          <p:nvPr>
            <p:ph type="body" idx="1"/>
          </p:nvPr>
        </p:nvSpPr>
        <p:spPr>
          <a:xfrm>
            <a:off x="839788" y="1459780"/>
            <a:ext cx="5157787" cy="469370"/>
          </a:xfrm>
        </p:spPr>
        <p:txBody>
          <a:bodyPr anchor="t"/>
          <a:lstStyle>
            <a:lvl1pPr marL="0" indent="0" algn="ctr">
              <a:buNone/>
              <a:defRPr sz="2400" b="1">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C96388D-ABC4-46A8-8012-9F91A555B99D}"/>
              </a:ext>
            </a:extLst>
          </p:cNvPr>
          <p:cNvSpPr>
            <a:spLocks noGrp="1"/>
          </p:cNvSpPr>
          <p:nvPr>
            <p:ph sz="half" idx="2"/>
          </p:nvPr>
        </p:nvSpPr>
        <p:spPr>
          <a:xfrm>
            <a:off x="839788" y="2005350"/>
            <a:ext cx="5157787" cy="3962930"/>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Text Placeholder 4">
            <a:extLst>
              <a:ext uri="{FF2B5EF4-FFF2-40B4-BE49-F238E27FC236}">
                <a16:creationId xmlns:a16="http://schemas.microsoft.com/office/drawing/2014/main" id="{608408CA-8203-4D6E-9E3D-3C0B7DB2735D}"/>
              </a:ext>
            </a:extLst>
          </p:cNvPr>
          <p:cNvSpPr>
            <a:spLocks noGrp="1"/>
          </p:cNvSpPr>
          <p:nvPr>
            <p:ph type="body" sz="quarter" idx="3"/>
          </p:nvPr>
        </p:nvSpPr>
        <p:spPr>
          <a:xfrm>
            <a:off x="6172200" y="1459780"/>
            <a:ext cx="5183188" cy="469370"/>
          </a:xfrm>
        </p:spPr>
        <p:txBody>
          <a:bodyPr anchor="t"/>
          <a:lstStyle>
            <a:lvl1pPr marL="0" indent="0" algn="ctr">
              <a:buNone/>
              <a:defRPr sz="2400" b="1">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83B70C-9AF3-4935-ADE3-041A56D94CBA}"/>
              </a:ext>
            </a:extLst>
          </p:cNvPr>
          <p:cNvSpPr>
            <a:spLocks noGrp="1"/>
          </p:cNvSpPr>
          <p:nvPr>
            <p:ph sz="quarter" idx="4"/>
          </p:nvPr>
        </p:nvSpPr>
        <p:spPr>
          <a:xfrm>
            <a:off x="6172200" y="2005350"/>
            <a:ext cx="5183188" cy="3962930"/>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7" name="Date Placeholder 6">
            <a:extLst>
              <a:ext uri="{FF2B5EF4-FFF2-40B4-BE49-F238E27FC236}">
                <a16:creationId xmlns:a16="http://schemas.microsoft.com/office/drawing/2014/main" id="{DB8AAC16-4190-4B44-B447-844DF69B8286}"/>
              </a:ext>
            </a:extLst>
          </p:cNvPr>
          <p:cNvSpPr>
            <a:spLocks noGrp="1"/>
          </p:cNvSpPr>
          <p:nvPr>
            <p:ph type="dt" sz="half" idx="10"/>
          </p:nvPr>
        </p:nvSpPr>
        <p:spPr/>
        <p:txBody>
          <a:bodyPr/>
          <a:lstStyle/>
          <a:p>
            <a:fld id="{FAEC7159-B723-459B-BBA5-9AF61E8908C2}" type="datetime1">
              <a:rPr lang="it-IT" smtClean="0"/>
              <a:t>22/02/2022</a:t>
            </a:fld>
            <a:endParaRPr lang="it-IT"/>
          </a:p>
        </p:txBody>
      </p:sp>
      <p:sp>
        <p:nvSpPr>
          <p:cNvPr id="8" name="Footer Placeholder 7">
            <a:extLst>
              <a:ext uri="{FF2B5EF4-FFF2-40B4-BE49-F238E27FC236}">
                <a16:creationId xmlns:a16="http://schemas.microsoft.com/office/drawing/2014/main" id="{89C93268-EB34-474C-BF9B-00DDAB8F25A3}"/>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18B0D8A-02CF-40EA-8B6E-252C051B9176}"/>
              </a:ext>
            </a:extLst>
          </p:cNvPr>
          <p:cNvSpPr>
            <a:spLocks noGrp="1"/>
          </p:cNvSpPr>
          <p:nvPr>
            <p:ph type="sldNum" sz="quarter" idx="12"/>
          </p:nvPr>
        </p:nvSpPr>
        <p:spPr>
          <a:xfrm>
            <a:off x="8610600" y="6356350"/>
            <a:ext cx="2743200" cy="365125"/>
          </a:xfrm>
        </p:spPr>
        <p:txBody>
          <a:bodyPr/>
          <a:lstStyle/>
          <a:p>
            <a:fld id="{9EBB122E-75DF-495C-87F3-AE07E065F4BB}" type="slidenum">
              <a:rPr lang="it-IT" smtClean="0"/>
              <a:t>‹N›</a:t>
            </a:fld>
            <a:endParaRPr lang="it-IT"/>
          </a:p>
        </p:txBody>
      </p:sp>
      <p:sp>
        <p:nvSpPr>
          <p:cNvPr id="20" name="Title 1">
            <a:extLst>
              <a:ext uri="{FF2B5EF4-FFF2-40B4-BE49-F238E27FC236}">
                <a16:creationId xmlns:a16="http://schemas.microsoft.com/office/drawing/2014/main" id="{32F80760-C51C-4698-AB06-0EC4D41B835C}"/>
              </a:ext>
            </a:extLst>
          </p:cNvPr>
          <p:cNvSpPr>
            <a:spLocks noGrp="1"/>
          </p:cNvSpPr>
          <p:nvPr>
            <p:ph type="title"/>
          </p:nvPr>
        </p:nvSpPr>
        <p:spPr>
          <a:xfrm>
            <a:off x="838200" y="228600"/>
            <a:ext cx="10515600" cy="904875"/>
          </a:xfrm>
          <a:gradFill flip="none" rotWithShape="1">
            <a:gsLst>
              <a:gs pos="0">
                <a:schemeClr val="bg1"/>
              </a:gs>
              <a:gs pos="74000">
                <a:srgbClr val="F8F8F8"/>
              </a:gs>
              <a:gs pos="83000">
                <a:srgbClr val="F8F8F8"/>
              </a:gs>
              <a:gs pos="100000">
                <a:srgbClr val="F8F8F8"/>
              </a:gs>
            </a:gsLst>
            <a:lin ang="10800000" scaled="1"/>
            <a:tileRect/>
          </a:gradFill>
        </p:spPr>
        <p:txBody>
          <a:bodyPr>
            <a:normAutofit/>
          </a:bodyPr>
          <a:lstStyle>
            <a:lvl1pPr marL="91440">
              <a:spcBef>
                <a:spcPts val="0"/>
              </a:spcBef>
              <a:defRPr sz="3600" b="1">
                <a:latin typeface="Raleway" panose="020B0503030101060003" pitchFamily="34" charset="0"/>
              </a:defRPr>
            </a:lvl1pPr>
          </a:lstStyle>
          <a:p>
            <a:r>
              <a:rPr lang="en-US" dirty="0"/>
              <a:t>Click to edit Master title style</a:t>
            </a:r>
            <a:endParaRPr lang="it-IT" dirty="0"/>
          </a:p>
        </p:txBody>
      </p:sp>
      <p:cxnSp>
        <p:nvCxnSpPr>
          <p:cNvPr id="21" name="Straight Connector 20">
            <a:extLst>
              <a:ext uri="{FF2B5EF4-FFF2-40B4-BE49-F238E27FC236}">
                <a16:creationId xmlns:a16="http://schemas.microsoft.com/office/drawing/2014/main" id="{7FF1EC2C-C02B-41C1-A6A1-D842B8F1DF8E}"/>
              </a:ext>
            </a:extLst>
          </p:cNvPr>
          <p:cNvCxnSpPr>
            <a:cxnSpLocks/>
          </p:cNvCxnSpPr>
          <p:nvPr userDrawn="1"/>
        </p:nvCxnSpPr>
        <p:spPr>
          <a:xfrm>
            <a:off x="800725" y="228600"/>
            <a:ext cx="0" cy="904875"/>
          </a:xfrm>
          <a:prstGeom prst="line">
            <a:avLst/>
          </a:prstGeom>
          <a:ln w="76200">
            <a:solidFill>
              <a:srgbClr val="32648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9599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DFD3-1A9E-412F-98C3-9776F45D90AC}"/>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64DE10FC-AB58-4CBD-8766-6618EC387E3B}"/>
              </a:ext>
            </a:extLst>
          </p:cNvPr>
          <p:cNvSpPr>
            <a:spLocks noGrp="1"/>
          </p:cNvSpPr>
          <p:nvPr>
            <p:ph type="dt" sz="half" idx="10"/>
          </p:nvPr>
        </p:nvSpPr>
        <p:spPr/>
        <p:txBody>
          <a:bodyPr/>
          <a:lstStyle/>
          <a:p>
            <a:fld id="{864C79C6-8796-4979-8433-E11A8F2DEA68}" type="datetime1">
              <a:rPr lang="it-IT" smtClean="0"/>
              <a:t>22/02/2022</a:t>
            </a:fld>
            <a:endParaRPr lang="it-IT"/>
          </a:p>
        </p:txBody>
      </p:sp>
      <p:sp>
        <p:nvSpPr>
          <p:cNvPr id="4" name="Footer Placeholder 3">
            <a:extLst>
              <a:ext uri="{FF2B5EF4-FFF2-40B4-BE49-F238E27FC236}">
                <a16:creationId xmlns:a16="http://schemas.microsoft.com/office/drawing/2014/main" id="{DDC7BD6D-942E-4578-A63A-4EAC8061C3A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ABE13049-6A80-4D8E-8334-3A55BE92D1C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9520477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D112F-6DA9-41D8-89B5-43D256095155}"/>
              </a:ext>
            </a:extLst>
          </p:cNvPr>
          <p:cNvSpPr>
            <a:spLocks noGrp="1"/>
          </p:cNvSpPr>
          <p:nvPr>
            <p:ph type="dt" sz="half" idx="10"/>
          </p:nvPr>
        </p:nvSpPr>
        <p:spPr/>
        <p:txBody>
          <a:bodyPr/>
          <a:lstStyle/>
          <a:p>
            <a:fld id="{D263325F-4774-443B-9D21-880F704256F6}" type="datetime1">
              <a:rPr lang="it-IT" smtClean="0"/>
              <a:t>22/02/2022</a:t>
            </a:fld>
            <a:endParaRPr lang="it-IT"/>
          </a:p>
        </p:txBody>
      </p:sp>
      <p:sp>
        <p:nvSpPr>
          <p:cNvPr id="3" name="Footer Placeholder 2">
            <a:extLst>
              <a:ext uri="{FF2B5EF4-FFF2-40B4-BE49-F238E27FC236}">
                <a16:creationId xmlns:a16="http://schemas.microsoft.com/office/drawing/2014/main" id="{5ADD2DA8-0338-40E5-93BC-682396EE9F65}"/>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ADA6C47-90E4-4663-BB9A-159A5E77A36A}"/>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592770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4A6E-C061-404B-8518-431611FA3EE6}"/>
              </a:ext>
            </a:extLst>
          </p:cNvPr>
          <p:cNvSpPr>
            <a:spLocks noGrp="1"/>
          </p:cNvSpPr>
          <p:nvPr>
            <p:ph type="title"/>
          </p:nvPr>
        </p:nvSpPr>
        <p:spPr>
          <a:xfrm>
            <a:off x="321368" y="228600"/>
            <a:ext cx="11032419" cy="904875"/>
          </a:xfrm>
          <a:gradFill flip="none" rotWithShape="1">
            <a:gsLst>
              <a:gs pos="0">
                <a:schemeClr val="bg1"/>
              </a:gs>
              <a:gs pos="74000">
                <a:srgbClr val="F8F8F8"/>
              </a:gs>
              <a:gs pos="83000">
                <a:srgbClr val="F8F8F8"/>
              </a:gs>
              <a:gs pos="100000">
                <a:srgbClr val="F8F8F8"/>
              </a:gs>
            </a:gsLst>
            <a:lin ang="10800000" scaled="1"/>
            <a:tileRect/>
          </a:gradFill>
        </p:spPr>
        <p:txBody>
          <a:bodyPr>
            <a:normAutofit/>
          </a:bodyPr>
          <a:lstStyle>
            <a:lvl1pPr marL="91440">
              <a:spcBef>
                <a:spcPts val="0"/>
              </a:spcBef>
              <a:defRPr sz="3600" b="1">
                <a:latin typeface="Raleway" panose="020B0503030101060003" pitchFamily="34" charset="0"/>
              </a:defRPr>
            </a:lvl1pPr>
          </a:lstStyle>
          <a:p>
            <a:r>
              <a:rPr lang="en-US" dirty="0"/>
              <a:t>Click to edit Master title style</a:t>
            </a:r>
            <a:endParaRPr lang="it-IT" dirty="0"/>
          </a:p>
        </p:txBody>
      </p:sp>
      <p:sp>
        <p:nvSpPr>
          <p:cNvPr id="3" name="Content Placeholder 2">
            <a:extLst>
              <a:ext uri="{FF2B5EF4-FFF2-40B4-BE49-F238E27FC236}">
                <a16:creationId xmlns:a16="http://schemas.microsoft.com/office/drawing/2014/main" id="{A5F6871E-7450-4D8D-B2A6-D09E6B5481D3}"/>
              </a:ext>
            </a:extLst>
          </p:cNvPr>
          <p:cNvSpPr>
            <a:spLocks noGrp="1"/>
          </p:cNvSpPr>
          <p:nvPr>
            <p:ph idx="1"/>
          </p:nvPr>
        </p:nvSpPr>
        <p:spPr>
          <a:xfrm>
            <a:off x="838200" y="1574799"/>
            <a:ext cx="10515600" cy="4602163"/>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4" name="Date Placeholder 3">
            <a:extLst>
              <a:ext uri="{FF2B5EF4-FFF2-40B4-BE49-F238E27FC236}">
                <a16:creationId xmlns:a16="http://schemas.microsoft.com/office/drawing/2014/main" id="{B0B716F5-6C42-4FF9-995E-C1B31519FA17}"/>
              </a:ext>
            </a:extLst>
          </p:cNvPr>
          <p:cNvSpPr>
            <a:spLocks noGrp="1"/>
          </p:cNvSpPr>
          <p:nvPr>
            <p:ph type="dt" sz="half" idx="10"/>
          </p:nvPr>
        </p:nvSpPr>
        <p:spPr/>
        <p:txBody>
          <a:bodyPr/>
          <a:lstStyle/>
          <a:p>
            <a:fld id="{B338BA96-E8FD-4E48-8AA6-78280B94848D}" type="datetime1">
              <a:rPr lang="it-IT" smtClean="0"/>
              <a:t>22/02/2022</a:t>
            </a:fld>
            <a:endParaRPr lang="it-IT"/>
          </a:p>
        </p:txBody>
      </p:sp>
      <p:sp>
        <p:nvSpPr>
          <p:cNvPr id="5" name="Footer Placeholder 4">
            <a:extLst>
              <a:ext uri="{FF2B5EF4-FFF2-40B4-BE49-F238E27FC236}">
                <a16:creationId xmlns:a16="http://schemas.microsoft.com/office/drawing/2014/main" id="{50CE6E7B-B707-48B0-8E5D-C44BC7D5A2C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9B73B9E2-E514-4D8D-A33D-322A5506C8D4}"/>
              </a:ext>
            </a:extLst>
          </p:cNvPr>
          <p:cNvSpPr>
            <a:spLocks noGrp="1"/>
          </p:cNvSpPr>
          <p:nvPr>
            <p:ph type="sldNum" sz="quarter" idx="12"/>
          </p:nvPr>
        </p:nvSpPr>
        <p:spPr/>
        <p:txBody>
          <a:bodyPr/>
          <a:lstStyle/>
          <a:p>
            <a:fld id="{9EBB122E-75DF-495C-87F3-AE07E065F4BB}" type="slidenum">
              <a:rPr lang="it-IT" smtClean="0"/>
              <a:t>‹N›</a:t>
            </a:fld>
            <a:endParaRPr lang="it-IT"/>
          </a:p>
        </p:txBody>
      </p:sp>
      <p:cxnSp>
        <p:nvCxnSpPr>
          <p:cNvPr id="11" name="Straight Connector 10">
            <a:extLst>
              <a:ext uri="{FF2B5EF4-FFF2-40B4-BE49-F238E27FC236}">
                <a16:creationId xmlns:a16="http://schemas.microsoft.com/office/drawing/2014/main" id="{C9622386-7383-42EF-A0D2-EF2186449F51}"/>
              </a:ext>
            </a:extLst>
          </p:cNvPr>
          <p:cNvCxnSpPr>
            <a:cxnSpLocks/>
          </p:cNvCxnSpPr>
          <p:nvPr userDrawn="1"/>
        </p:nvCxnSpPr>
        <p:spPr>
          <a:xfrm>
            <a:off x="283894" y="228600"/>
            <a:ext cx="0" cy="904875"/>
          </a:xfrm>
          <a:prstGeom prst="line">
            <a:avLst/>
          </a:prstGeom>
          <a:ln w="76200">
            <a:solidFill>
              <a:srgbClr val="2586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947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AC14-6773-40C1-A853-8FDED983E2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43E336F-C6EC-471B-BB05-42433EB6F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6A83DF97-86E1-4AF2-8932-3F74F3477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8EF2A-B27B-428F-B3B1-DB85291C5568}"/>
              </a:ext>
            </a:extLst>
          </p:cNvPr>
          <p:cNvSpPr>
            <a:spLocks noGrp="1"/>
          </p:cNvSpPr>
          <p:nvPr>
            <p:ph type="dt" sz="half" idx="10"/>
          </p:nvPr>
        </p:nvSpPr>
        <p:spPr/>
        <p:txBody>
          <a:bodyPr/>
          <a:lstStyle/>
          <a:p>
            <a:fld id="{70644E6A-9D45-4F38-ADA7-58FBDA9E7FDC}" type="datetime1">
              <a:rPr lang="it-IT" smtClean="0"/>
              <a:t>22/02/2022</a:t>
            </a:fld>
            <a:endParaRPr lang="it-IT"/>
          </a:p>
        </p:txBody>
      </p:sp>
      <p:sp>
        <p:nvSpPr>
          <p:cNvPr id="6" name="Footer Placeholder 5">
            <a:extLst>
              <a:ext uri="{FF2B5EF4-FFF2-40B4-BE49-F238E27FC236}">
                <a16:creationId xmlns:a16="http://schemas.microsoft.com/office/drawing/2014/main" id="{9E08B0AB-6323-4927-B82F-D2A03C24E08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3BAB1C0D-BF89-4C6C-B8BC-031953AFF21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37082498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7B2-ECF5-4FE9-999C-57AA32BA4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CDE1B0C9-7478-4D54-982D-750D57D04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A907D8-599D-4F3A-AD35-E04766D09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2B5CC-5514-4F06-BB17-8A12FFCE85FC}"/>
              </a:ext>
            </a:extLst>
          </p:cNvPr>
          <p:cNvSpPr>
            <a:spLocks noGrp="1"/>
          </p:cNvSpPr>
          <p:nvPr>
            <p:ph type="dt" sz="half" idx="10"/>
          </p:nvPr>
        </p:nvSpPr>
        <p:spPr/>
        <p:txBody>
          <a:bodyPr/>
          <a:lstStyle/>
          <a:p>
            <a:fld id="{09F8BA5B-7277-4E82-8EBC-A4BD3F1AB572}" type="datetime1">
              <a:rPr lang="it-IT" smtClean="0"/>
              <a:t>22/02/2022</a:t>
            </a:fld>
            <a:endParaRPr lang="it-IT"/>
          </a:p>
        </p:txBody>
      </p:sp>
      <p:sp>
        <p:nvSpPr>
          <p:cNvPr id="6" name="Footer Placeholder 5">
            <a:extLst>
              <a:ext uri="{FF2B5EF4-FFF2-40B4-BE49-F238E27FC236}">
                <a16:creationId xmlns:a16="http://schemas.microsoft.com/office/drawing/2014/main" id="{0EC5FAC0-1CC6-4EE3-8235-D40523CBD30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E5EEE00-9259-44A6-AF91-D0A78ED9073A}"/>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217367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A93B7-C835-45EF-B483-682872FDE96E}"/>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CF5CC84B-23FD-4C16-AD10-08FC6AC3C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84D567F6-79C7-4F5E-AB80-0D54834BBAD3}"/>
              </a:ext>
            </a:extLst>
          </p:cNvPr>
          <p:cNvSpPr>
            <a:spLocks noGrp="1"/>
          </p:cNvSpPr>
          <p:nvPr>
            <p:ph type="dt" sz="half" idx="10"/>
          </p:nvPr>
        </p:nvSpPr>
        <p:spPr/>
        <p:txBody>
          <a:bodyPr/>
          <a:lstStyle/>
          <a:p>
            <a:fld id="{396F68DB-7242-4AC0-BB59-DE02EB6CF1C7}" type="datetime1">
              <a:rPr lang="it-IT" smtClean="0"/>
              <a:t>22/02/2022</a:t>
            </a:fld>
            <a:endParaRPr lang="it-IT"/>
          </a:p>
        </p:txBody>
      </p:sp>
      <p:sp>
        <p:nvSpPr>
          <p:cNvPr id="5" name="Footer Placeholder 4">
            <a:extLst>
              <a:ext uri="{FF2B5EF4-FFF2-40B4-BE49-F238E27FC236}">
                <a16:creationId xmlns:a16="http://schemas.microsoft.com/office/drawing/2014/main" id="{A3960718-8CEF-4CB5-9A67-50BB939C8020}"/>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D4CA44D2-D673-45BF-976E-997731A0BC5F}"/>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2669626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E50730-B874-4512-AC5C-64C60B7C7C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5DA2C09B-D696-4D27-9032-E52C0B63A3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7ADDE329-AFCA-4B07-B3CB-E41A71D8357C}"/>
              </a:ext>
            </a:extLst>
          </p:cNvPr>
          <p:cNvSpPr>
            <a:spLocks noGrp="1"/>
          </p:cNvSpPr>
          <p:nvPr>
            <p:ph type="dt" sz="half" idx="10"/>
          </p:nvPr>
        </p:nvSpPr>
        <p:spPr/>
        <p:txBody>
          <a:bodyPr/>
          <a:lstStyle/>
          <a:p>
            <a:fld id="{D87097BD-9E7A-46A7-92DD-6E5CBCDA0836}" type="datetime1">
              <a:rPr lang="it-IT" smtClean="0"/>
              <a:t>22/02/2022</a:t>
            </a:fld>
            <a:endParaRPr lang="it-IT"/>
          </a:p>
        </p:txBody>
      </p:sp>
      <p:sp>
        <p:nvSpPr>
          <p:cNvPr id="5" name="Footer Placeholder 4">
            <a:extLst>
              <a:ext uri="{FF2B5EF4-FFF2-40B4-BE49-F238E27FC236}">
                <a16:creationId xmlns:a16="http://schemas.microsoft.com/office/drawing/2014/main" id="{6D9EE724-B38C-43B0-85C2-7D53CE7C15AE}"/>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C4AE3C0B-C549-4763-89D2-2CC1A80C1D0E}"/>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01468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B5A3-9C10-4D0C-A5D3-166A27E45D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B46EF1C2-E45E-457F-8A4B-D707BF35BE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EFF2B3-B8A6-46D3-A501-D51D6DB79B50}"/>
              </a:ext>
            </a:extLst>
          </p:cNvPr>
          <p:cNvSpPr>
            <a:spLocks noGrp="1"/>
          </p:cNvSpPr>
          <p:nvPr>
            <p:ph type="dt" sz="half" idx="10"/>
          </p:nvPr>
        </p:nvSpPr>
        <p:spPr/>
        <p:txBody>
          <a:bodyPr/>
          <a:lstStyle/>
          <a:p>
            <a:fld id="{2FB36801-58C8-42B3-9F10-75503DA78E71}" type="datetime1">
              <a:rPr lang="it-IT" smtClean="0"/>
              <a:t>22/02/2022</a:t>
            </a:fld>
            <a:endParaRPr lang="it-IT"/>
          </a:p>
        </p:txBody>
      </p:sp>
      <p:sp>
        <p:nvSpPr>
          <p:cNvPr id="5" name="Footer Placeholder 4">
            <a:extLst>
              <a:ext uri="{FF2B5EF4-FFF2-40B4-BE49-F238E27FC236}">
                <a16:creationId xmlns:a16="http://schemas.microsoft.com/office/drawing/2014/main" id="{A60DE1E3-A3A7-405A-AEE6-33CA2AEE4061}"/>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04B6750B-8524-4C2A-B2E4-544A238D297C}"/>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283255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935C3-863E-4408-9252-37E45CD9FAFB}"/>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FC47C32F-78C9-4CC0-9318-ED1D3637B0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D3760048-6AFD-4EFD-B288-B0121D6214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D5C5EEF4-0ECF-4CE1-BEAE-EAC4B377FE31}"/>
              </a:ext>
            </a:extLst>
          </p:cNvPr>
          <p:cNvSpPr>
            <a:spLocks noGrp="1"/>
          </p:cNvSpPr>
          <p:nvPr>
            <p:ph type="dt" sz="half" idx="10"/>
          </p:nvPr>
        </p:nvSpPr>
        <p:spPr/>
        <p:txBody>
          <a:bodyPr/>
          <a:lstStyle/>
          <a:p>
            <a:fld id="{AE1B99BC-0D4C-4858-888C-C5C3B25F0051}" type="datetime1">
              <a:rPr lang="it-IT" smtClean="0"/>
              <a:t>22/02/2022</a:t>
            </a:fld>
            <a:endParaRPr lang="it-IT"/>
          </a:p>
        </p:txBody>
      </p:sp>
      <p:sp>
        <p:nvSpPr>
          <p:cNvPr id="6" name="Footer Placeholder 5">
            <a:extLst>
              <a:ext uri="{FF2B5EF4-FFF2-40B4-BE49-F238E27FC236}">
                <a16:creationId xmlns:a16="http://schemas.microsoft.com/office/drawing/2014/main" id="{0D72B010-9318-4A89-9829-FFFD1860C1AA}"/>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41B4DFCD-3BE9-47B5-9337-84646212013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3905164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B9CD77-677B-41C9-84B3-BE3123F7ECCF}"/>
              </a:ext>
            </a:extLst>
          </p:cNvPr>
          <p:cNvSpPr>
            <a:spLocks noGrp="1"/>
          </p:cNvSpPr>
          <p:nvPr>
            <p:ph type="body" idx="1"/>
          </p:nvPr>
        </p:nvSpPr>
        <p:spPr>
          <a:xfrm>
            <a:off x="839788" y="1459780"/>
            <a:ext cx="5157787" cy="469370"/>
          </a:xfrm>
        </p:spPr>
        <p:txBody>
          <a:bodyPr anchor="t"/>
          <a:lstStyle>
            <a:lvl1pPr marL="0" indent="0" algn="ctr">
              <a:buNone/>
              <a:defRPr sz="2400" b="1">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C96388D-ABC4-46A8-8012-9F91A555B99D}"/>
              </a:ext>
            </a:extLst>
          </p:cNvPr>
          <p:cNvSpPr>
            <a:spLocks noGrp="1"/>
          </p:cNvSpPr>
          <p:nvPr>
            <p:ph sz="half" idx="2"/>
          </p:nvPr>
        </p:nvSpPr>
        <p:spPr>
          <a:xfrm>
            <a:off x="839788" y="2005350"/>
            <a:ext cx="5157787" cy="3962930"/>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5" name="Text Placeholder 4">
            <a:extLst>
              <a:ext uri="{FF2B5EF4-FFF2-40B4-BE49-F238E27FC236}">
                <a16:creationId xmlns:a16="http://schemas.microsoft.com/office/drawing/2014/main" id="{608408CA-8203-4D6E-9E3D-3C0B7DB2735D}"/>
              </a:ext>
            </a:extLst>
          </p:cNvPr>
          <p:cNvSpPr>
            <a:spLocks noGrp="1"/>
          </p:cNvSpPr>
          <p:nvPr>
            <p:ph type="body" sz="quarter" idx="3"/>
          </p:nvPr>
        </p:nvSpPr>
        <p:spPr>
          <a:xfrm>
            <a:off x="6172200" y="1459780"/>
            <a:ext cx="5183188" cy="469370"/>
          </a:xfrm>
        </p:spPr>
        <p:txBody>
          <a:bodyPr anchor="t"/>
          <a:lstStyle>
            <a:lvl1pPr marL="0" indent="0" algn="ctr">
              <a:buNone/>
              <a:defRPr sz="2400" b="1">
                <a:latin typeface="Raleway" panose="020B05030301010600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183B70C-9AF3-4935-ADE3-041A56D94CBA}"/>
              </a:ext>
            </a:extLst>
          </p:cNvPr>
          <p:cNvSpPr>
            <a:spLocks noGrp="1"/>
          </p:cNvSpPr>
          <p:nvPr>
            <p:ph sz="quarter" idx="4"/>
          </p:nvPr>
        </p:nvSpPr>
        <p:spPr>
          <a:xfrm>
            <a:off x="6172200" y="2005350"/>
            <a:ext cx="5183188" cy="3962930"/>
          </a:xfrm>
        </p:spPr>
        <p:txBody>
          <a:bodyPr/>
          <a:lstStyle>
            <a:lvl1pPr>
              <a:defRPr>
                <a:latin typeface="Lato" panose="020F0502020204030203" pitchFamily="34" charset="0"/>
              </a:defRPr>
            </a:lvl1pPr>
            <a:lvl2pPr>
              <a:defRPr>
                <a:latin typeface="Lato" panose="020F0502020204030203" pitchFamily="34" charset="0"/>
              </a:defRPr>
            </a:lvl2pPr>
            <a:lvl3pPr>
              <a:defRPr>
                <a:latin typeface="Lato" panose="020F0502020204030203" pitchFamily="34" charset="0"/>
              </a:defRPr>
            </a:lvl3pPr>
            <a:lvl4pPr>
              <a:defRPr>
                <a:latin typeface="Lato" panose="020F0502020204030203" pitchFamily="34" charset="0"/>
              </a:defRPr>
            </a:lvl4pPr>
            <a:lvl5pPr>
              <a:defRPr>
                <a:latin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t-IT" dirty="0"/>
          </a:p>
        </p:txBody>
      </p:sp>
      <p:sp>
        <p:nvSpPr>
          <p:cNvPr id="7" name="Date Placeholder 6">
            <a:extLst>
              <a:ext uri="{FF2B5EF4-FFF2-40B4-BE49-F238E27FC236}">
                <a16:creationId xmlns:a16="http://schemas.microsoft.com/office/drawing/2014/main" id="{DB8AAC16-4190-4B44-B447-844DF69B8286}"/>
              </a:ext>
            </a:extLst>
          </p:cNvPr>
          <p:cNvSpPr>
            <a:spLocks noGrp="1"/>
          </p:cNvSpPr>
          <p:nvPr>
            <p:ph type="dt" sz="half" idx="10"/>
          </p:nvPr>
        </p:nvSpPr>
        <p:spPr/>
        <p:txBody>
          <a:bodyPr/>
          <a:lstStyle/>
          <a:p>
            <a:fld id="{1BA009EF-B741-40AE-B8B9-E578A807C2D3}" type="datetime1">
              <a:rPr lang="it-IT" smtClean="0"/>
              <a:t>22/02/2022</a:t>
            </a:fld>
            <a:endParaRPr lang="it-IT"/>
          </a:p>
        </p:txBody>
      </p:sp>
      <p:sp>
        <p:nvSpPr>
          <p:cNvPr id="8" name="Footer Placeholder 7">
            <a:extLst>
              <a:ext uri="{FF2B5EF4-FFF2-40B4-BE49-F238E27FC236}">
                <a16:creationId xmlns:a16="http://schemas.microsoft.com/office/drawing/2014/main" id="{89C93268-EB34-474C-BF9B-00DDAB8F25A3}"/>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id="{218B0D8A-02CF-40EA-8B6E-252C051B9176}"/>
              </a:ext>
            </a:extLst>
          </p:cNvPr>
          <p:cNvSpPr>
            <a:spLocks noGrp="1"/>
          </p:cNvSpPr>
          <p:nvPr>
            <p:ph type="sldNum" sz="quarter" idx="12"/>
          </p:nvPr>
        </p:nvSpPr>
        <p:spPr/>
        <p:txBody>
          <a:bodyPr/>
          <a:lstStyle/>
          <a:p>
            <a:fld id="{9EBB122E-75DF-495C-87F3-AE07E065F4BB}" type="slidenum">
              <a:rPr lang="it-IT" smtClean="0"/>
              <a:t>‹N›</a:t>
            </a:fld>
            <a:endParaRPr lang="it-IT"/>
          </a:p>
        </p:txBody>
      </p:sp>
      <p:sp>
        <p:nvSpPr>
          <p:cNvPr id="13" name="Title 1">
            <a:extLst>
              <a:ext uri="{FF2B5EF4-FFF2-40B4-BE49-F238E27FC236}">
                <a16:creationId xmlns:a16="http://schemas.microsoft.com/office/drawing/2014/main" id="{AD659DB9-11DA-4655-B9D4-A811BFC35815}"/>
              </a:ext>
            </a:extLst>
          </p:cNvPr>
          <p:cNvSpPr>
            <a:spLocks noGrp="1"/>
          </p:cNvSpPr>
          <p:nvPr>
            <p:ph type="title"/>
          </p:nvPr>
        </p:nvSpPr>
        <p:spPr>
          <a:xfrm>
            <a:off x="321368" y="228600"/>
            <a:ext cx="11032419" cy="904875"/>
          </a:xfrm>
          <a:gradFill flip="none" rotWithShape="1">
            <a:gsLst>
              <a:gs pos="0">
                <a:schemeClr val="bg1"/>
              </a:gs>
              <a:gs pos="74000">
                <a:srgbClr val="F8F8F8"/>
              </a:gs>
              <a:gs pos="83000">
                <a:srgbClr val="F8F8F8"/>
              </a:gs>
              <a:gs pos="100000">
                <a:srgbClr val="F8F8F8"/>
              </a:gs>
            </a:gsLst>
            <a:lin ang="10800000" scaled="1"/>
            <a:tileRect/>
          </a:gradFill>
        </p:spPr>
        <p:txBody>
          <a:bodyPr>
            <a:normAutofit/>
          </a:bodyPr>
          <a:lstStyle>
            <a:lvl1pPr marL="91440">
              <a:spcBef>
                <a:spcPts val="0"/>
              </a:spcBef>
              <a:defRPr sz="3600" b="1">
                <a:latin typeface="Raleway" panose="020B0503030101060003" pitchFamily="34" charset="0"/>
              </a:defRPr>
            </a:lvl1pPr>
          </a:lstStyle>
          <a:p>
            <a:r>
              <a:rPr lang="en-US" dirty="0"/>
              <a:t>Click to edit Master title style</a:t>
            </a:r>
            <a:endParaRPr lang="it-IT" dirty="0"/>
          </a:p>
        </p:txBody>
      </p:sp>
      <p:cxnSp>
        <p:nvCxnSpPr>
          <p:cNvPr id="14" name="Straight Connector 13">
            <a:extLst>
              <a:ext uri="{FF2B5EF4-FFF2-40B4-BE49-F238E27FC236}">
                <a16:creationId xmlns:a16="http://schemas.microsoft.com/office/drawing/2014/main" id="{F0A133EF-161A-4F23-ACA0-461CEB890211}"/>
              </a:ext>
            </a:extLst>
          </p:cNvPr>
          <p:cNvCxnSpPr>
            <a:cxnSpLocks/>
          </p:cNvCxnSpPr>
          <p:nvPr userDrawn="1"/>
        </p:nvCxnSpPr>
        <p:spPr>
          <a:xfrm>
            <a:off x="283894" y="228600"/>
            <a:ext cx="0" cy="904875"/>
          </a:xfrm>
          <a:prstGeom prst="line">
            <a:avLst/>
          </a:prstGeom>
          <a:ln w="76200">
            <a:solidFill>
              <a:srgbClr val="25867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779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DFD3-1A9E-412F-98C3-9776F45D90AC}"/>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64DE10FC-AB58-4CBD-8766-6618EC387E3B}"/>
              </a:ext>
            </a:extLst>
          </p:cNvPr>
          <p:cNvSpPr>
            <a:spLocks noGrp="1"/>
          </p:cNvSpPr>
          <p:nvPr>
            <p:ph type="dt" sz="half" idx="10"/>
          </p:nvPr>
        </p:nvSpPr>
        <p:spPr/>
        <p:txBody>
          <a:bodyPr/>
          <a:lstStyle/>
          <a:p>
            <a:fld id="{7475B5BD-D0EE-4DCE-9777-137FF7A7D0B1}" type="datetime1">
              <a:rPr lang="it-IT" smtClean="0"/>
              <a:t>22/02/2022</a:t>
            </a:fld>
            <a:endParaRPr lang="it-IT"/>
          </a:p>
        </p:txBody>
      </p:sp>
      <p:sp>
        <p:nvSpPr>
          <p:cNvPr id="4" name="Footer Placeholder 3">
            <a:extLst>
              <a:ext uri="{FF2B5EF4-FFF2-40B4-BE49-F238E27FC236}">
                <a16:creationId xmlns:a16="http://schemas.microsoft.com/office/drawing/2014/main" id="{DDC7BD6D-942E-4578-A63A-4EAC8061C3A2}"/>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id="{ABE13049-6A80-4D8E-8334-3A55BE92D1C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2171874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CD112F-6DA9-41D8-89B5-43D256095155}"/>
              </a:ext>
            </a:extLst>
          </p:cNvPr>
          <p:cNvSpPr>
            <a:spLocks noGrp="1"/>
          </p:cNvSpPr>
          <p:nvPr>
            <p:ph type="dt" sz="half" idx="10"/>
          </p:nvPr>
        </p:nvSpPr>
        <p:spPr/>
        <p:txBody>
          <a:bodyPr/>
          <a:lstStyle/>
          <a:p>
            <a:fld id="{E6E48E17-777F-47F7-88B7-8A5F6AD7D779}" type="datetime1">
              <a:rPr lang="it-IT" smtClean="0"/>
              <a:t>22/02/2022</a:t>
            </a:fld>
            <a:endParaRPr lang="it-IT"/>
          </a:p>
        </p:txBody>
      </p:sp>
      <p:sp>
        <p:nvSpPr>
          <p:cNvPr id="3" name="Footer Placeholder 2">
            <a:extLst>
              <a:ext uri="{FF2B5EF4-FFF2-40B4-BE49-F238E27FC236}">
                <a16:creationId xmlns:a16="http://schemas.microsoft.com/office/drawing/2014/main" id="{5ADD2DA8-0338-40E5-93BC-682396EE9F65}"/>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id="{BADA6C47-90E4-4663-BB9A-159A5E77A36A}"/>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18557048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4AC14-6773-40C1-A853-8FDED983E2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243E336F-C6EC-471B-BB05-42433EB6F0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6A83DF97-86E1-4AF2-8932-3F74F34773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C8EF2A-B27B-428F-B3B1-DB85291C5568}"/>
              </a:ext>
            </a:extLst>
          </p:cNvPr>
          <p:cNvSpPr>
            <a:spLocks noGrp="1"/>
          </p:cNvSpPr>
          <p:nvPr>
            <p:ph type="dt" sz="half" idx="10"/>
          </p:nvPr>
        </p:nvSpPr>
        <p:spPr/>
        <p:txBody>
          <a:bodyPr/>
          <a:lstStyle/>
          <a:p>
            <a:fld id="{D20A61AA-611F-483A-A5B0-C1E5F5D8916C}" type="datetime1">
              <a:rPr lang="it-IT" smtClean="0"/>
              <a:t>22/02/2022</a:t>
            </a:fld>
            <a:endParaRPr lang="it-IT"/>
          </a:p>
        </p:txBody>
      </p:sp>
      <p:sp>
        <p:nvSpPr>
          <p:cNvPr id="6" name="Footer Placeholder 5">
            <a:extLst>
              <a:ext uri="{FF2B5EF4-FFF2-40B4-BE49-F238E27FC236}">
                <a16:creationId xmlns:a16="http://schemas.microsoft.com/office/drawing/2014/main" id="{9E08B0AB-6323-4927-B82F-D2A03C24E086}"/>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3BAB1C0D-BF89-4C6C-B8BC-031953AFF21B}"/>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2150584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1E7B2-ECF5-4FE9-999C-57AA32BA4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CDE1B0C9-7478-4D54-982D-750D57D04E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D6A907D8-599D-4F3A-AD35-E04766D09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2B5CC-5514-4F06-BB17-8A12FFCE85FC}"/>
              </a:ext>
            </a:extLst>
          </p:cNvPr>
          <p:cNvSpPr>
            <a:spLocks noGrp="1"/>
          </p:cNvSpPr>
          <p:nvPr>
            <p:ph type="dt" sz="half" idx="10"/>
          </p:nvPr>
        </p:nvSpPr>
        <p:spPr/>
        <p:txBody>
          <a:bodyPr/>
          <a:lstStyle/>
          <a:p>
            <a:fld id="{25BF90DB-6210-47DE-B1F6-043ADD361D60}" type="datetime1">
              <a:rPr lang="it-IT" smtClean="0"/>
              <a:t>22/02/2022</a:t>
            </a:fld>
            <a:endParaRPr lang="it-IT"/>
          </a:p>
        </p:txBody>
      </p:sp>
      <p:sp>
        <p:nvSpPr>
          <p:cNvPr id="6" name="Footer Placeholder 5">
            <a:extLst>
              <a:ext uri="{FF2B5EF4-FFF2-40B4-BE49-F238E27FC236}">
                <a16:creationId xmlns:a16="http://schemas.microsoft.com/office/drawing/2014/main" id="{0EC5FAC0-1CC6-4EE3-8235-D40523CBD30C}"/>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id="{7E5EEE00-9259-44A6-AF91-D0A78ED9073A}"/>
              </a:ext>
            </a:extLst>
          </p:cNvPr>
          <p:cNvSpPr>
            <a:spLocks noGrp="1"/>
          </p:cNvSpPr>
          <p:nvPr>
            <p:ph type="sldNum" sz="quarter" idx="12"/>
          </p:nvPr>
        </p:nvSpPr>
        <p:spPr/>
        <p:txBody>
          <a:bodyPr/>
          <a:lstStyle/>
          <a:p>
            <a:fld id="{9EBB122E-75DF-495C-87F3-AE07E065F4BB}" type="slidenum">
              <a:rPr lang="it-IT" smtClean="0"/>
              <a:t>‹N›</a:t>
            </a:fld>
            <a:endParaRPr lang="it-IT"/>
          </a:p>
        </p:txBody>
      </p:sp>
    </p:spTree>
    <p:extLst>
      <p:ext uri="{BB962C8B-B14F-4D97-AF65-F5344CB8AC3E}">
        <p14:creationId xmlns:p14="http://schemas.microsoft.com/office/powerpoint/2010/main" val="2173080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4D5DB-FF67-4F4A-8A6F-7E29E1213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2F376E6-D994-4F85-A061-41068B884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E208D6B-36CB-49B3-9AF5-1D2EADA5E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CBCF9A-E54D-4A15-B0D2-52289AF948D4}" type="datetime1">
              <a:rPr lang="it-IT" smtClean="0"/>
              <a:t>22/02/2022</a:t>
            </a:fld>
            <a:endParaRPr lang="it-IT"/>
          </a:p>
        </p:txBody>
      </p:sp>
      <p:sp>
        <p:nvSpPr>
          <p:cNvPr id="5" name="Footer Placeholder 4">
            <a:extLst>
              <a:ext uri="{FF2B5EF4-FFF2-40B4-BE49-F238E27FC236}">
                <a16:creationId xmlns:a16="http://schemas.microsoft.com/office/drawing/2014/main" id="{FA9B37A2-C216-418C-A347-DCE857106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75AB5095-564B-4C51-982A-51C3802C7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B122E-75DF-495C-87F3-AE07E065F4BB}" type="slidenum">
              <a:rPr lang="it-IT" smtClean="0"/>
              <a:t>‹N›</a:t>
            </a:fld>
            <a:endParaRPr lang="it-IT"/>
          </a:p>
        </p:txBody>
      </p:sp>
    </p:spTree>
    <p:extLst>
      <p:ext uri="{BB962C8B-B14F-4D97-AF65-F5344CB8AC3E}">
        <p14:creationId xmlns:p14="http://schemas.microsoft.com/office/powerpoint/2010/main" val="8574231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E4D5DB-FF67-4F4A-8A6F-7E29E1213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2F376E6-D994-4F85-A061-41068B8847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CE208D6B-36CB-49B3-9AF5-1D2EADA5ED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0511F8-2A27-405C-B4CE-3B711485645D}" type="datetime1">
              <a:rPr lang="it-IT" smtClean="0"/>
              <a:t>22/02/2022</a:t>
            </a:fld>
            <a:endParaRPr lang="it-IT"/>
          </a:p>
        </p:txBody>
      </p:sp>
      <p:sp>
        <p:nvSpPr>
          <p:cNvPr id="5" name="Footer Placeholder 4">
            <a:extLst>
              <a:ext uri="{FF2B5EF4-FFF2-40B4-BE49-F238E27FC236}">
                <a16:creationId xmlns:a16="http://schemas.microsoft.com/office/drawing/2014/main" id="{FA9B37A2-C216-418C-A347-DCE857106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id="{75AB5095-564B-4C51-982A-51C3802C70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BB122E-75DF-495C-87F3-AE07E065F4BB}" type="slidenum">
              <a:rPr lang="it-IT" smtClean="0"/>
              <a:t>‹N›</a:t>
            </a:fld>
            <a:endParaRPr lang="it-IT"/>
          </a:p>
        </p:txBody>
      </p:sp>
    </p:spTree>
    <p:extLst>
      <p:ext uri="{BB962C8B-B14F-4D97-AF65-F5344CB8AC3E}">
        <p14:creationId xmlns:p14="http://schemas.microsoft.com/office/powerpoint/2010/main" val="195409258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0.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20.png"/></Relationships>
</file>

<file path=ppt/slides/_rels/slide12.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39.png"/><Relationship Id="rId7" Type="http://schemas.openxmlformats.org/officeDocument/2006/relationships/image" Target="../media/image16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2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 Id="rId6" Type="http://schemas.openxmlformats.org/officeDocument/2006/relationships/hyperlink" Target="https://www.fe.infn.it/radioactivity/materials/papers/baldoncini2015.pdf" TargetMode="External"/><Relationship Id="rId5" Type="http://schemas.openxmlformats.org/officeDocument/2006/relationships/image" Target="../media/image48.png"/><Relationship Id="rId4" Type="http://schemas.openxmlformats.org/officeDocument/2006/relationships/hyperlink" Target="https://www.fe.infn.it/radioactivity/antineutrino/"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8899-610B-4329-B565-4E0EE9190914}"/>
              </a:ext>
            </a:extLst>
          </p:cNvPr>
          <p:cNvSpPr>
            <a:spLocks noGrp="1"/>
          </p:cNvSpPr>
          <p:nvPr>
            <p:ph type="ctrTitle"/>
          </p:nvPr>
        </p:nvSpPr>
        <p:spPr>
          <a:xfrm>
            <a:off x="838200" y="2006417"/>
            <a:ext cx="7945315" cy="1503546"/>
          </a:xfrm>
        </p:spPr>
        <p:txBody>
          <a:bodyPr>
            <a:normAutofit/>
          </a:bodyPr>
          <a:lstStyle/>
          <a:p>
            <a:r>
              <a:rPr lang="en-US" dirty="0"/>
              <a:t>Antineutrino interactions below the IBD threshold</a:t>
            </a:r>
          </a:p>
        </p:txBody>
      </p:sp>
      <p:sp>
        <p:nvSpPr>
          <p:cNvPr id="3" name="Subtitle 2">
            <a:extLst>
              <a:ext uri="{FF2B5EF4-FFF2-40B4-BE49-F238E27FC236}">
                <a16:creationId xmlns:a16="http://schemas.microsoft.com/office/drawing/2014/main" id="{94FCECA9-51E1-4338-9FED-E8DD9B94F085}"/>
              </a:ext>
            </a:extLst>
          </p:cNvPr>
          <p:cNvSpPr>
            <a:spLocks noGrp="1"/>
          </p:cNvSpPr>
          <p:nvPr>
            <p:ph type="subTitle" idx="1"/>
          </p:nvPr>
        </p:nvSpPr>
        <p:spPr>
          <a:xfrm>
            <a:off x="838200" y="3779839"/>
            <a:ext cx="7896958" cy="917335"/>
          </a:xfrm>
        </p:spPr>
        <p:txBody>
          <a:bodyPr/>
          <a:lstStyle/>
          <a:p>
            <a:r>
              <a:rPr lang="en-US" dirty="0"/>
              <a:t>Let’s share our ideas, information and tools</a:t>
            </a:r>
          </a:p>
        </p:txBody>
      </p:sp>
    </p:spTree>
    <p:extLst>
      <p:ext uri="{BB962C8B-B14F-4D97-AF65-F5344CB8AC3E}">
        <p14:creationId xmlns:p14="http://schemas.microsoft.com/office/powerpoint/2010/main" val="2908517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B91690AC-ABA4-4E37-8AC2-D6ABA1372DD1}"/>
              </a:ext>
            </a:extLst>
          </p:cNvPr>
          <p:cNvGrpSpPr/>
          <p:nvPr/>
        </p:nvGrpSpPr>
        <p:grpSpPr>
          <a:xfrm>
            <a:off x="347826" y="2455478"/>
            <a:ext cx="2871163" cy="1711566"/>
            <a:chOff x="367749" y="2627619"/>
            <a:chExt cx="2871163" cy="1711566"/>
          </a:xfrm>
        </p:grpSpPr>
        <p:pic>
          <p:nvPicPr>
            <p:cNvPr id="24" name="Picture 23">
              <a:extLst>
                <a:ext uri="{FF2B5EF4-FFF2-40B4-BE49-F238E27FC236}">
                  <a16:creationId xmlns:a16="http://schemas.microsoft.com/office/drawing/2014/main" id="{D20A97E5-C457-4E6E-BDFF-90507A592C04}"/>
                </a:ext>
              </a:extLst>
            </p:cNvPr>
            <p:cNvPicPr>
              <a:picLocks noChangeAspect="1"/>
            </p:cNvPicPr>
            <p:nvPr/>
          </p:nvPicPr>
          <p:blipFill>
            <a:blip r:embed="rId2"/>
            <a:stretch>
              <a:fillRect/>
            </a:stretch>
          </p:blipFill>
          <p:spPr>
            <a:xfrm>
              <a:off x="367749" y="2627619"/>
              <a:ext cx="2871163" cy="1711566"/>
            </a:xfrm>
            <a:prstGeom prst="rect">
              <a:avLst/>
            </a:prstGeom>
          </p:spPr>
        </p:pic>
        <p:pic>
          <p:nvPicPr>
            <p:cNvPr id="42" name="Picture 41">
              <a:extLst>
                <a:ext uri="{FF2B5EF4-FFF2-40B4-BE49-F238E27FC236}">
                  <a16:creationId xmlns:a16="http://schemas.microsoft.com/office/drawing/2014/main" id="{0FFB4222-0F24-4505-8F15-77D12EC87726}"/>
                </a:ext>
              </a:extLst>
            </p:cNvPr>
            <p:cNvPicPr>
              <a:picLocks noChangeAspect="1"/>
            </p:cNvPicPr>
            <p:nvPr/>
          </p:nvPicPr>
          <p:blipFill rotWithShape="1">
            <a:blip r:embed="rId3"/>
            <a:srcRect l="4872" t="30611" r="93092" b="53558"/>
            <a:stretch/>
          </p:blipFill>
          <p:spPr>
            <a:xfrm>
              <a:off x="783046" y="4052301"/>
              <a:ext cx="149428" cy="212009"/>
            </a:xfrm>
            <a:prstGeom prst="rect">
              <a:avLst/>
            </a:prstGeom>
          </p:spPr>
        </p:pic>
      </p:grpSp>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8334952" cy="904875"/>
          </a:xfrm>
        </p:spPr>
        <p:txBody>
          <a:bodyPr>
            <a:normAutofit fontScale="90000"/>
          </a:bodyPr>
          <a:lstStyle/>
          <a:p>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Coherent neutrino-nucleus scattering (CE</a:t>
            </a:r>
            <a:r>
              <a:rPr kumimoji="0" lang="el-GR" b="1" i="0" u="none" strike="noStrike" kern="1200" cap="none" spc="0" normalizeH="0" baseline="0" noProof="0" dirty="0">
                <a:ln>
                  <a:noFill/>
                </a:ln>
                <a:solidFill>
                  <a:prstClr val="black"/>
                </a:solidFill>
                <a:effectLst/>
                <a:uLnTx/>
                <a:uFillTx/>
                <a:latin typeface="Calibri" panose="020F0502020204030204"/>
                <a:ea typeface="+mn-ea"/>
                <a:cs typeface="+mn-cs"/>
              </a:rPr>
              <a:t>ν</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NS)</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38165867-5B75-4675-8C86-77075C23E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028491" y="1860306"/>
            <a:ext cx="6851725" cy="45678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D605BE5-D365-48D7-BAB5-DCBEF7583133}"/>
              </a:ext>
            </a:extLst>
          </p:cNvPr>
          <p:cNvPicPr>
            <a:picLocks noChangeAspect="1"/>
          </p:cNvPicPr>
          <p:nvPr/>
        </p:nvPicPr>
        <p:blipFill>
          <a:blip r:embed="rId5"/>
          <a:stretch>
            <a:fillRect/>
          </a:stretch>
        </p:blipFill>
        <p:spPr>
          <a:xfrm>
            <a:off x="321368" y="1431388"/>
            <a:ext cx="4620776" cy="756235"/>
          </a:xfrm>
          <a:prstGeom prst="rect">
            <a:avLst/>
          </a:prstGeom>
        </p:spPr>
      </p:pic>
      <p:pic>
        <p:nvPicPr>
          <p:cNvPr id="39" name="Picture 38">
            <a:extLst>
              <a:ext uri="{FF2B5EF4-FFF2-40B4-BE49-F238E27FC236}">
                <a16:creationId xmlns:a16="http://schemas.microsoft.com/office/drawing/2014/main" id="{284EB4BC-0C1A-4465-AE04-32F52528D346}"/>
              </a:ext>
            </a:extLst>
          </p:cNvPr>
          <p:cNvPicPr>
            <a:picLocks noChangeAspect="1"/>
          </p:cNvPicPr>
          <p:nvPr/>
        </p:nvPicPr>
        <p:blipFill rotWithShape="1">
          <a:blip r:embed="rId3"/>
          <a:srcRect l="2336" r="93092" b="44614"/>
          <a:stretch/>
        </p:blipFill>
        <p:spPr>
          <a:xfrm>
            <a:off x="459740" y="1438208"/>
            <a:ext cx="381991" cy="844196"/>
          </a:xfrm>
          <a:prstGeom prst="rect">
            <a:avLst/>
          </a:prstGeom>
        </p:spPr>
      </p:pic>
      <p:grpSp>
        <p:nvGrpSpPr>
          <p:cNvPr id="8" name="Group 7">
            <a:extLst>
              <a:ext uri="{FF2B5EF4-FFF2-40B4-BE49-F238E27FC236}">
                <a16:creationId xmlns:a16="http://schemas.microsoft.com/office/drawing/2014/main" id="{797C2E75-5C41-4B5A-8F2B-40C4159684FB}"/>
              </a:ext>
            </a:extLst>
          </p:cNvPr>
          <p:cNvGrpSpPr/>
          <p:nvPr/>
        </p:nvGrpSpPr>
        <p:grpSpPr>
          <a:xfrm>
            <a:off x="367749" y="618523"/>
            <a:ext cx="6087431" cy="1641049"/>
            <a:chOff x="367749" y="464661"/>
            <a:chExt cx="6087431" cy="1641049"/>
          </a:xfrm>
        </p:grpSpPr>
        <p:sp>
          <p:nvSpPr>
            <p:cNvPr id="9" name="Rectangle 8">
              <a:extLst>
                <a:ext uri="{FF2B5EF4-FFF2-40B4-BE49-F238E27FC236}">
                  <a16:creationId xmlns:a16="http://schemas.microsoft.com/office/drawing/2014/main" id="{FC0F7354-4EB6-47FB-8BB5-DFB80AE0AC7B}"/>
                </a:ext>
              </a:extLst>
            </p:cNvPr>
            <p:cNvSpPr/>
            <p:nvPr/>
          </p:nvSpPr>
          <p:spPr>
            <a:xfrm>
              <a:off x="1999181" y="464661"/>
              <a:ext cx="4455999" cy="87836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Dependence on minimum detectable recoil kinetic energy of target nucleus</a:t>
              </a:r>
            </a:p>
          </p:txBody>
        </p:sp>
        <p:cxnSp>
          <p:nvCxnSpPr>
            <p:cNvPr id="10" name="Straight Connector 9">
              <a:extLst>
                <a:ext uri="{FF2B5EF4-FFF2-40B4-BE49-F238E27FC236}">
                  <a16:creationId xmlns:a16="http://schemas.microsoft.com/office/drawing/2014/main" id="{2252D735-1B49-4933-BD90-241117A19398}"/>
                </a:ext>
              </a:extLst>
            </p:cNvPr>
            <p:cNvCxnSpPr>
              <a:cxnSpLocks/>
              <a:stCxn id="11" idx="6"/>
              <a:endCxn id="9" idx="1"/>
            </p:cNvCxnSpPr>
            <p:nvPr/>
          </p:nvCxnSpPr>
          <p:spPr>
            <a:xfrm flipV="1">
              <a:off x="928078" y="903845"/>
              <a:ext cx="1071103" cy="92170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5357B446-EA4D-4251-8BBA-3BA58FBA05A9}"/>
                </a:ext>
              </a:extLst>
            </p:cNvPr>
            <p:cNvSpPr/>
            <p:nvPr/>
          </p:nvSpPr>
          <p:spPr>
            <a:xfrm>
              <a:off x="367749" y="1545381"/>
              <a:ext cx="560329" cy="56032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13" name="Group 12">
            <a:extLst>
              <a:ext uri="{FF2B5EF4-FFF2-40B4-BE49-F238E27FC236}">
                <a16:creationId xmlns:a16="http://schemas.microsoft.com/office/drawing/2014/main" id="{6C767E1E-B6CC-47C2-A167-A1762BBD11D4}"/>
              </a:ext>
            </a:extLst>
          </p:cNvPr>
          <p:cNvGrpSpPr/>
          <p:nvPr/>
        </p:nvGrpSpPr>
        <p:grpSpPr>
          <a:xfrm>
            <a:off x="1010071" y="3022800"/>
            <a:ext cx="4470917" cy="1869249"/>
            <a:chOff x="1251742" y="-1289531"/>
            <a:chExt cx="4470917" cy="1869249"/>
          </a:xfrm>
        </p:grpSpPr>
        <p:sp>
          <p:nvSpPr>
            <p:cNvPr id="14" name="Rectangle 13">
              <a:extLst>
                <a:ext uri="{FF2B5EF4-FFF2-40B4-BE49-F238E27FC236}">
                  <a16:creationId xmlns:a16="http://schemas.microsoft.com/office/drawing/2014/main" id="{8014C41B-7F73-4662-9E66-CD79BF6DC256}"/>
                </a:ext>
              </a:extLst>
            </p:cNvPr>
            <p:cNvSpPr/>
            <p:nvPr/>
          </p:nvSpPr>
          <p:spPr>
            <a:xfrm>
              <a:off x="2785524" y="-1289531"/>
              <a:ext cx="2937135" cy="539758"/>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Impractical to detect</a:t>
              </a:r>
            </a:p>
          </p:txBody>
        </p:sp>
        <p:cxnSp>
          <p:nvCxnSpPr>
            <p:cNvPr id="15" name="Straight Connector 14">
              <a:extLst>
                <a:ext uri="{FF2B5EF4-FFF2-40B4-BE49-F238E27FC236}">
                  <a16:creationId xmlns:a16="http://schemas.microsoft.com/office/drawing/2014/main" id="{6C712B5B-CFDD-45F4-B376-E4430CFEC7DE}"/>
                </a:ext>
              </a:extLst>
            </p:cNvPr>
            <p:cNvCxnSpPr>
              <a:cxnSpLocks/>
              <a:endCxn id="14" idx="2"/>
            </p:cNvCxnSpPr>
            <p:nvPr/>
          </p:nvCxnSpPr>
          <p:spPr>
            <a:xfrm flipV="1">
              <a:off x="2050573" y="-749773"/>
              <a:ext cx="2203519" cy="88774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A3C7AC5-FDB4-4E67-BEEF-BCA8CD98D075}"/>
                </a:ext>
              </a:extLst>
            </p:cNvPr>
            <p:cNvSpPr/>
            <p:nvPr/>
          </p:nvSpPr>
          <p:spPr>
            <a:xfrm>
              <a:off x="1251742" y="-219113"/>
              <a:ext cx="798831" cy="79883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29" name="Group 28">
            <a:extLst>
              <a:ext uri="{FF2B5EF4-FFF2-40B4-BE49-F238E27FC236}">
                <a16:creationId xmlns:a16="http://schemas.microsoft.com/office/drawing/2014/main" id="{92057494-CB77-4784-A02A-784A18D75DD7}"/>
              </a:ext>
            </a:extLst>
          </p:cNvPr>
          <p:cNvGrpSpPr/>
          <p:nvPr/>
        </p:nvGrpSpPr>
        <p:grpSpPr>
          <a:xfrm>
            <a:off x="485809" y="5024606"/>
            <a:ext cx="4225784" cy="755409"/>
            <a:chOff x="8538782" y="219952"/>
            <a:chExt cx="4225784" cy="755409"/>
          </a:xfrm>
        </p:grpSpPr>
        <p:pic>
          <p:nvPicPr>
            <p:cNvPr id="30" name="Picture 29">
              <a:extLst>
                <a:ext uri="{FF2B5EF4-FFF2-40B4-BE49-F238E27FC236}">
                  <a16:creationId xmlns:a16="http://schemas.microsoft.com/office/drawing/2014/main" id="{6A51F6D2-5E85-4470-A034-001DF05C5BB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538782" y="249613"/>
              <a:ext cx="547516" cy="696088"/>
            </a:xfrm>
            <a:prstGeom prst="rect">
              <a:avLst/>
            </a:prstGeom>
          </p:spPr>
        </p:pic>
        <p:grpSp>
          <p:nvGrpSpPr>
            <p:cNvPr id="31" name="Group 30">
              <a:extLst>
                <a:ext uri="{FF2B5EF4-FFF2-40B4-BE49-F238E27FC236}">
                  <a16:creationId xmlns:a16="http://schemas.microsoft.com/office/drawing/2014/main" id="{B4E91C55-D5EA-4780-ADB0-5F0D2783A29D}"/>
                </a:ext>
              </a:extLst>
            </p:cNvPr>
            <p:cNvGrpSpPr/>
            <p:nvPr/>
          </p:nvGrpSpPr>
          <p:grpSpPr>
            <a:xfrm>
              <a:off x="9178964" y="219952"/>
              <a:ext cx="3585602" cy="755409"/>
              <a:chOff x="9178964" y="219952"/>
              <a:chExt cx="3585602" cy="755409"/>
            </a:xfrm>
          </p:grpSpPr>
          <p:sp>
            <p:nvSpPr>
              <p:cNvPr id="32" name="Title 1">
                <a:extLst>
                  <a:ext uri="{FF2B5EF4-FFF2-40B4-BE49-F238E27FC236}">
                    <a16:creationId xmlns:a16="http://schemas.microsoft.com/office/drawing/2014/main" id="{B2F3825E-5B12-468E-86A9-C656E20DE46C}"/>
                  </a:ext>
                </a:extLst>
              </p:cNvPr>
              <p:cNvSpPr txBox="1">
                <a:spLocks/>
              </p:cNvSpPr>
              <p:nvPr/>
            </p:nvSpPr>
            <p:spPr>
              <a:xfrm>
                <a:off x="9178964" y="219952"/>
                <a:ext cx="3585602"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Observation of coherent elastic neutrino-nucleus scattering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1100" b="0" dirty="0">
                    <a:solidFill>
                      <a:prstClr val="black"/>
                    </a:solidFill>
                    <a:latin typeface="Calibri" panose="020F0502020204030204"/>
                    <a:ea typeface="+mn-ea"/>
                    <a:cs typeface="+mn-cs"/>
                  </a:rPr>
                  <a:t>D</a:t>
                </a: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 Akimov et 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Science (2017)</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D73DA97D-E619-4A4B-B0C7-5B1B98B3C446}"/>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DD061035-B921-452F-A7EB-194F7D9ABF55}"/>
              </a:ext>
            </a:extLst>
          </p:cNvPr>
          <p:cNvGrpSpPr/>
          <p:nvPr/>
        </p:nvGrpSpPr>
        <p:grpSpPr>
          <a:xfrm>
            <a:off x="496988" y="5909551"/>
            <a:ext cx="3464727" cy="755409"/>
            <a:chOff x="8549961" y="219952"/>
            <a:chExt cx="3464727" cy="755409"/>
          </a:xfrm>
        </p:grpSpPr>
        <p:pic>
          <p:nvPicPr>
            <p:cNvPr id="35" name="Picture 34">
              <a:extLst>
                <a:ext uri="{FF2B5EF4-FFF2-40B4-BE49-F238E27FC236}">
                  <a16:creationId xmlns:a16="http://schemas.microsoft.com/office/drawing/2014/main" id="{F6D11F40-7649-4B1E-8D95-62F21A44FFE3}"/>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49961" y="223525"/>
              <a:ext cx="525157" cy="748264"/>
            </a:xfrm>
            <a:prstGeom prst="rect">
              <a:avLst/>
            </a:prstGeom>
          </p:spPr>
        </p:pic>
        <p:grpSp>
          <p:nvGrpSpPr>
            <p:cNvPr id="36" name="Group 35">
              <a:extLst>
                <a:ext uri="{FF2B5EF4-FFF2-40B4-BE49-F238E27FC236}">
                  <a16:creationId xmlns:a16="http://schemas.microsoft.com/office/drawing/2014/main" id="{0E89FDE3-8EE1-437B-BA22-E1E90D12D3F6}"/>
                </a:ext>
              </a:extLst>
            </p:cNvPr>
            <p:cNvGrpSpPr/>
            <p:nvPr/>
          </p:nvGrpSpPr>
          <p:grpSpPr>
            <a:xfrm>
              <a:off x="9178964" y="219952"/>
              <a:ext cx="2835724" cy="755409"/>
              <a:chOff x="9178964" y="219952"/>
              <a:chExt cx="2835724" cy="755409"/>
            </a:xfrm>
          </p:grpSpPr>
          <p:sp>
            <p:nvSpPr>
              <p:cNvPr id="37" name="Title 1">
                <a:extLst>
                  <a:ext uri="{FF2B5EF4-FFF2-40B4-BE49-F238E27FC236}">
                    <a16:creationId xmlns:a16="http://schemas.microsoft.com/office/drawing/2014/main" id="{9B34BA8F-8EBC-4BDC-9468-B95541EBD1E9}"/>
                  </a:ext>
                </a:extLst>
              </p:cNvPr>
              <p:cNvSpPr txBox="1">
                <a:spLocks/>
              </p:cNvSpPr>
              <p:nvPr/>
            </p:nvSpPr>
            <p:spPr>
              <a:xfrm>
                <a:off x="9178964" y="219952"/>
                <a:ext cx="2835724"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00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Coherent elastic neutrino-nucleus scattering at the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European Spallation Source</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 Baxter et al.</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Journal of High Energy Physics (2020)</a:t>
                </a:r>
              </a:p>
            </p:txBody>
          </p:sp>
          <p:cxnSp>
            <p:nvCxnSpPr>
              <p:cNvPr id="38" name="Straight Connector 37">
                <a:extLst>
                  <a:ext uri="{FF2B5EF4-FFF2-40B4-BE49-F238E27FC236}">
                    <a16:creationId xmlns:a16="http://schemas.microsoft.com/office/drawing/2014/main" id="{6BC1F55C-5430-4370-856A-7E5AE42FE078}"/>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sp>
        <p:nvSpPr>
          <p:cNvPr id="7" name="Multiplication Sign 6">
            <a:extLst>
              <a:ext uri="{FF2B5EF4-FFF2-40B4-BE49-F238E27FC236}">
                <a16:creationId xmlns:a16="http://schemas.microsoft.com/office/drawing/2014/main" id="{0189A0C4-84D7-4786-A378-D972DB1A4C01}"/>
              </a:ext>
            </a:extLst>
          </p:cNvPr>
          <p:cNvSpPr/>
          <p:nvPr/>
        </p:nvSpPr>
        <p:spPr>
          <a:xfrm>
            <a:off x="1409487" y="-738476"/>
            <a:ext cx="8334952" cy="8334952"/>
          </a:xfrm>
          <a:prstGeom prst="mathMultiply">
            <a:avLst>
              <a:gd name="adj1" fmla="val 569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3AE89BD7-F229-44FB-9CA0-48DD17B9889B}"/>
              </a:ext>
            </a:extLst>
          </p:cNvPr>
          <p:cNvPicPr>
            <a:picLocks noChangeAspect="1"/>
          </p:cNvPicPr>
          <p:nvPr/>
        </p:nvPicPr>
        <p:blipFill rotWithShape="1">
          <a:blip r:embed="rId3"/>
          <a:srcRect l="4872" t="30611" r="93092" b="53558"/>
          <a:stretch/>
        </p:blipFill>
        <p:spPr>
          <a:xfrm>
            <a:off x="4541520" y="1578593"/>
            <a:ext cx="170073" cy="2413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5621621-F135-41FC-B9FA-8C2CC6541896}"/>
                  </a:ext>
                </a:extLst>
              </p:cNvPr>
              <p:cNvSpPr txBox="1"/>
              <p:nvPr/>
            </p:nvSpPr>
            <p:spPr>
              <a:xfrm>
                <a:off x="1125991" y="4191153"/>
                <a:ext cx="1630446" cy="7868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𝑀𝐴𝑋</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𝜈</m:t>
                              </m:r>
                            </m:sub>
                          </m:sSub>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𝑀</m:t>
                              </m:r>
                            </m:num>
                            <m:den>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𝜈</m:t>
                                  </m:r>
                                </m:sub>
                              </m:sSub>
                            </m:den>
                          </m:f>
                        </m:den>
                      </m:f>
                    </m:oMath>
                  </m:oMathPara>
                </a14:m>
                <a:endParaRPr lang="en-US" dirty="0"/>
              </a:p>
            </p:txBody>
          </p:sp>
        </mc:Choice>
        <mc:Fallback xmlns="">
          <p:sp>
            <p:nvSpPr>
              <p:cNvPr id="17" name="TextBox 16">
                <a:extLst>
                  <a:ext uri="{FF2B5EF4-FFF2-40B4-BE49-F238E27FC236}">
                    <a16:creationId xmlns:a16="http://schemas.microsoft.com/office/drawing/2014/main" id="{B5621621-F135-41FC-B9FA-8C2CC6541896}"/>
                  </a:ext>
                </a:extLst>
              </p:cNvPr>
              <p:cNvSpPr txBox="1">
                <a:spLocks noRot="1" noChangeAspect="1" noMove="1" noResize="1" noEditPoints="1" noAdjustHandles="1" noChangeArrowheads="1" noChangeShapeType="1" noTextEdit="1"/>
              </p:cNvSpPr>
              <p:nvPr/>
            </p:nvSpPr>
            <p:spPr>
              <a:xfrm>
                <a:off x="1125991" y="4191153"/>
                <a:ext cx="1630446" cy="78688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426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9" y="228600"/>
            <a:ext cx="8108372" cy="904875"/>
          </a:xfrm>
        </p:spPr>
        <p:txBody>
          <a:bodyPr>
            <a:normAutofit/>
          </a:bodyPr>
          <a:lstStyle/>
          <a:p>
            <a:r>
              <a:rPr lang="it-IT" dirty="0"/>
              <a:t>Inverse Beta </a:t>
            </a:r>
            <a:r>
              <a:rPr lang="it-IT" dirty="0" err="1"/>
              <a:t>Decay</a:t>
            </a:r>
            <a:r>
              <a:rPr lang="it-IT" dirty="0"/>
              <a:t> (IBD) detection</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close up of a map&#10;&#10;Description automatically generated">
            <a:extLst>
              <a:ext uri="{FF2B5EF4-FFF2-40B4-BE49-F238E27FC236}">
                <a16:creationId xmlns:a16="http://schemas.microsoft.com/office/drawing/2014/main" id="{AC03DF9C-A444-431B-8DE2-E0A5F2BDA695}"/>
              </a:ext>
            </a:extLst>
          </p:cNvPr>
          <p:cNvPicPr>
            <a:picLocks noChangeAspect="1"/>
          </p:cNvPicPr>
          <p:nvPr/>
        </p:nvPicPr>
        <p:blipFill rotWithShape="1">
          <a:blip r:embed="rId2"/>
          <a:srcRect l="9525" b="7073"/>
          <a:stretch/>
        </p:blipFill>
        <p:spPr>
          <a:xfrm>
            <a:off x="703385" y="3519194"/>
            <a:ext cx="5581569" cy="3210385"/>
          </a:xfrm>
          <a:prstGeom prst="rect">
            <a:avLst/>
          </a:prstGeom>
        </p:spPr>
      </p:pic>
      <p:pic>
        <p:nvPicPr>
          <p:cNvPr id="12" name="Immagine 6">
            <a:extLst>
              <a:ext uri="{FF2B5EF4-FFF2-40B4-BE49-F238E27FC236}">
                <a16:creationId xmlns:a16="http://schemas.microsoft.com/office/drawing/2014/main" id="{EDCBC4F0-A699-485C-84C9-76AFC9D0F176}"/>
              </a:ext>
            </a:extLst>
          </p:cNvPr>
          <p:cNvPicPr>
            <a:picLocks noChangeAspect="1"/>
          </p:cNvPicPr>
          <p:nvPr/>
        </p:nvPicPr>
        <p:blipFill rotWithShape="1">
          <a:blip r:embed="rId3"/>
          <a:srcRect b="2541"/>
          <a:stretch/>
        </p:blipFill>
        <p:spPr>
          <a:xfrm>
            <a:off x="6652574" y="871659"/>
            <a:ext cx="5395424" cy="2557341"/>
          </a:xfrm>
          <a:prstGeom prst="rect">
            <a:avLst/>
          </a:prstGeom>
        </p:spPr>
      </p:pic>
      <p:sp>
        <p:nvSpPr>
          <p:cNvPr id="13" name="Rettangolo 18">
            <a:extLst>
              <a:ext uri="{FF2B5EF4-FFF2-40B4-BE49-F238E27FC236}">
                <a16:creationId xmlns:a16="http://schemas.microsoft.com/office/drawing/2014/main" id="{BBB59BF9-5573-40E8-8DD5-6B94D118AB5C}"/>
              </a:ext>
            </a:extLst>
          </p:cNvPr>
          <p:cNvSpPr/>
          <p:nvPr/>
        </p:nvSpPr>
        <p:spPr>
          <a:xfrm>
            <a:off x="1169581" y="3863450"/>
            <a:ext cx="1733107" cy="2298117"/>
          </a:xfrm>
          <a:prstGeom prst="rect">
            <a:avLst/>
          </a:prstGeom>
          <a:pattFill prst="ltDnDiag">
            <a:fgClr>
              <a:schemeClr val="tx1"/>
            </a:fgClr>
            <a:bgClr>
              <a:srgbClr val="F5F2E9"/>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ttangolo 11">
            <a:extLst>
              <a:ext uri="{FF2B5EF4-FFF2-40B4-BE49-F238E27FC236}">
                <a16:creationId xmlns:a16="http://schemas.microsoft.com/office/drawing/2014/main" id="{096B6613-10F7-4EE8-8A5D-6A3F1A30A9CB}"/>
              </a:ext>
            </a:extLst>
          </p:cNvPr>
          <p:cNvSpPr/>
          <p:nvPr/>
        </p:nvSpPr>
        <p:spPr>
          <a:xfrm>
            <a:off x="2923509" y="3864959"/>
            <a:ext cx="506870" cy="430887"/>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C00000"/>
                </a:solidFill>
                <a:effectLst/>
                <a:uLnTx/>
                <a:uFillTx/>
                <a:latin typeface="Product Sans" panose="020B0403030502040203" pitchFamily="34" charset="0"/>
                <a:ea typeface="PT Serif"/>
                <a:cs typeface="Calibri" panose="020F0502020204030204" pitchFamily="34" charset="0"/>
                <a:sym typeface="PT Serif"/>
              </a:rPr>
              <a:t>E</a:t>
            </a:r>
            <a:r>
              <a:rPr kumimoji="0" lang="en-US" sz="2200" b="0" i="0" u="none" strike="noStrike" kern="0" cap="none" spc="0" normalizeH="0" baseline="-25000" noProof="0" dirty="0">
                <a:ln>
                  <a:noFill/>
                </a:ln>
                <a:solidFill>
                  <a:srgbClr val="C00000"/>
                </a:solidFill>
                <a:effectLst/>
                <a:uLnTx/>
                <a:uFillTx/>
                <a:latin typeface="Product Sans" panose="020B0403030502040203" pitchFamily="34" charset="0"/>
                <a:ea typeface="PT Serif"/>
                <a:cs typeface="Calibri" panose="020F0502020204030204" pitchFamily="34" charset="0"/>
                <a:sym typeface="PT Serif"/>
              </a:rPr>
              <a:t>th</a:t>
            </a:r>
            <a:endParaRPr kumimoji="0" lang="en-US" sz="2200" b="0" i="0" u="none" strike="noStrike" kern="0" cap="none" spc="0" normalizeH="0" baseline="-25000" noProof="0" dirty="0">
              <a:ln>
                <a:noFill/>
              </a:ln>
              <a:solidFill>
                <a:srgbClr val="C00000"/>
              </a:solidFill>
              <a:effectLst/>
              <a:uLnTx/>
              <a:uFillTx/>
              <a:latin typeface="Product Sans" panose="020B0403030502040203" pitchFamily="34" charset="0"/>
              <a:ea typeface="PT Serif"/>
              <a:cs typeface="PT Serif"/>
              <a:sym typeface="PT Serif"/>
            </a:endParaRPr>
          </a:p>
        </p:txBody>
      </p:sp>
      <p:grpSp>
        <p:nvGrpSpPr>
          <p:cNvPr id="15" name="Group 14">
            <a:extLst>
              <a:ext uri="{FF2B5EF4-FFF2-40B4-BE49-F238E27FC236}">
                <a16:creationId xmlns:a16="http://schemas.microsoft.com/office/drawing/2014/main" id="{A2FF7A52-2EA2-4D50-8B6C-E9D3F6DAEC0B}"/>
              </a:ext>
            </a:extLst>
          </p:cNvPr>
          <p:cNvGrpSpPr/>
          <p:nvPr/>
        </p:nvGrpSpPr>
        <p:grpSpPr>
          <a:xfrm>
            <a:off x="343410" y="1162964"/>
            <a:ext cx="7376236" cy="2291943"/>
            <a:chOff x="343410" y="987120"/>
            <a:chExt cx="7376236" cy="2291943"/>
          </a:xfrm>
        </p:grpSpPr>
        <p:sp>
          <p:nvSpPr>
            <p:cNvPr id="16" name="Content Placeholder 2">
              <a:extLst>
                <a:ext uri="{FF2B5EF4-FFF2-40B4-BE49-F238E27FC236}">
                  <a16:creationId xmlns:a16="http://schemas.microsoft.com/office/drawing/2014/main" id="{A021C449-116A-4554-8D77-B1357C3A501B}"/>
                </a:ext>
              </a:extLst>
            </p:cNvPr>
            <p:cNvSpPr txBox="1">
              <a:spLocks/>
            </p:cNvSpPr>
            <p:nvPr/>
          </p:nvSpPr>
          <p:spPr>
            <a:xfrm>
              <a:off x="343411" y="987120"/>
              <a:ext cx="6270040" cy="76370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ct val="100000"/>
                <a:buNone/>
              </a:pPr>
              <a:r>
                <a:rPr lang="en-US" sz="2200" dirty="0">
                  <a:latin typeface="+mj-lt"/>
                  <a:ea typeface="PT Serif"/>
                  <a:cs typeface="PT Serif"/>
                  <a:sym typeface="PT Serif"/>
                </a:rPr>
                <a:t>Geoneutrinos are </a:t>
              </a:r>
              <a:r>
                <a:rPr lang="en-US" sz="2200" b="1" dirty="0">
                  <a:latin typeface="+mj-lt"/>
                  <a:ea typeface="PT Serif"/>
                  <a:cs typeface="PT Serif"/>
                  <a:sym typeface="PT Serif"/>
                </a:rPr>
                <a:t>detected by IBD </a:t>
              </a:r>
              <a:r>
                <a:rPr lang="en-US" sz="2200" dirty="0">
                  <a:latin typeface="+mj-lt"/>
                  <a:ea typeface="PT Serif"/>
                  <a:cs typeface="PT Serif"/>
                  <a:sym typeface="PT Serif"/>
                </a:rPr>
                <a:t>in </a:t>
              </a:r>
              <a:r>
                <a:rPr lang="en-US" sz="2200" b="1" dirty="0">
                  <a:latin typeface="+mj-lt"/>
                  <a:ea typeface="PT Serif"/>
                  <a:cs typeface="PT Serif"/>
                  <a:sym typeface="PT Serif"/>
                </a:rPr>
                <a:t>~kton </a:t>
              </a:r>
              <a:r>
                <a:rPr lang="en-US" sz="2200" dirty="0">
                  <a:latin typeface="+mj-lt"/>
                  <a:ea typeface="PT Serif"/>
                  <a:cs typeface="PT Serif"/>
                  <a:sym typeface="PT Serif"/>
                </a:rPr>
                <a:t>Liquid Scintillation Detectors.</a:t>
              </a:r>
            </a:p>
            <a:p>
              <a:pPr marL="0" indent="0">
                <a:spcBef>
                  <a:spcPts val="600"/>
                </a:spcBef>
                <a:buClr>
                  <a:schemeClr val="dk1"/>
                </a:buClr>
                <a:buSzPct val="100000"/>
                <a:buNone/>
              </a:pPr>
              <a:endParaRPr lang="en-US" sz="2200" dirty="0">
                <a:latin typeface="+mj-lt"/>
                <a:ea typeface="PT Serif"/>
                <a:cs typeface="PT Serif"/>
                <a:sym typeface="PT Serif"/>
              </a:endParaRPr>
            </a:p>
          </p:txBody>
        </p:sp>
        <mc:AlternateContent xmlns:mc="http://schemas.openxmlformats.org/markup-compatibility/2006" xmlns:a14="http://schemas.microsoft.com/office/drawing/2010/main">
          <mc:Choice Requires="a14">
            <p:sp>
              <p:nvSpPr>
                <p:cNvPr id="17" name="Rettangolo 27">
                  <a:extLst>
                    <a:ext uri="{FF2B5EF4-FFF2-40B4-BE49-F238E27FC236}">
                      <a16:creationId xmlns:a16="http://schemas.microsoft.com/office/drawing/2014/main" id="{205AD5F4-3A56-4A60-8A31-6266C5614162}"/>
                    </a:ext>
                  </a:extLst>
                </p:cNvPr>
                <p:cNvSpPr/>
                <p:nvPr/>
              </p:nvSpPr>
              <p:spPr>
                <a:xfrm>
                  <a:off x="432000" y="1769224"/>
                  <a:ext cx="6181451"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22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sym typeface="Arial"/>
                            </a:rPr>
                          </m:ctrlPr>
                        </m:sSubPr>
                        <m:e>
                          <m:acc>
                            <m:accPr>
                              <m:chr m:val="̅"/>
                              <m:ctrlP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ctrlPr>
                            </m:accPr>
                            <m:e>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𝜈</m:t>
                              </m:r>
                            </m:e>
                          </m:acc>
                        </m:e>
                        <m:sub>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𝑒</m:t>
                          </m:r>
                        </m:sub>
                      </m:sSub>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𝑝</m:t>
                      </m:r>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𝑛</m:t>
                      </m:r>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sSup>
                        <m:sSupPr>
                          <m:ctrlP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ctrlPr>
                        </m:sSupPr>
                        <m:e>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𝑒</m:t>
                          </m:r>
                        </m:e>
                        <m:sup>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sup>
                      </m:sSup>
                      <m:r>
                        <a:rPr kumimoji="0" lang="en-US" sz="2200" b="0" i="0"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sym typeface="Arial"/>
                        </a:rPr>
                        <m:t>−</m:t>
                      </m:r>
                    </m:oMath>
                  </a14:m>
                  <a:r>
                    <a:rPr kumimoji="0" lang="en-US" sz="2200" b="0" i="0" u="none" strike="noStrike" kern="0" cap="none" spc="0" normalizeH="0" baseline="0" noProof="0" dirty="0">
                      <a:ln>
                        <a:noFill/>
                      </a:ln>
                      <a:solidFill>
                        <a:schemeClr val="tx1">
                          <a:lumMod val="75000"/>
                          <a:lumOff val="25000"/>
                        </a:schemeClr>
                      </a:solidFill>
                      <a:effectLst/>
                      <a:uLnTx/>
                      <a:uFillTx/>
                      <a:latin typeface="+mj-lt"/>
                      <a:cs typeface="Arial"/>
                      <a:sym typeface="Arial"/>
                    </a:rPr>
                    <a:t> </a:t>
                  </a:r>
                  <a:r>
                    <a:rPr kumimoji="0" lang="en-US" sz="2200" b="0" i="1" u="none" strike="noStrike" kern="0" cap="none" spc="0" normalizeH="0" baseline="0" noProof="0" dirty="0">
                      <a:ln>
                        <a:noFill/>
                      </a:ln>
                      <a:solidFill>
                        <a:srgbClr val="C00000"/>
                      </a:solidFill>
                      <a:effectLst/>
                      <a:uLnTx/>
                      <a:uFillTx/>
                      <a:latin typeface="+mj-lt"/>
                      <a:sym typeface="Arial"/>
                    </a:rPr>
                    <a:t>1.806 MeV</a:t>
                  </a:r>
                </a:p>
              </p:txBody>
            </p:sp>
          </mc:Choice>
          <mc:Fallback xmlns="">
            <p:sp>
              <p:nvSpPr>
                <p:cNvPr id="72" name="Rettangolo 27">
                  <a:extLst>
                    <a:ext uri="{FF2B5EF4-FFF2-40B4-BE49-F238E27FC236}">
                      <a16:creationId xmlns:a16="http://schemas.microsoft.com/office/drawing/2014/main" xmlns="" xmlns:a14="http://schemas.microsoft.com/office/drawing/2010/main" id="{E1C4B9C4-1279-447B-AAC5-6D4E2C99E4E8}"/>
                    </a:ext>
                  </a:extLst>
                </p:cNvPr>
                <p:cNvSpPr>
                  <a:spLocks noRot="1" noChangeAspect="1" noMove="1" noResize="1" noEditPoints="1" noAdjustHandles="1" noChangeArrowheads="1" noChangeShapeType="1" noTextEdit="1"/>
                </p:cNvSpPr>
                <p:nvPr/>
              </p:nvSpPr>
              <p:spPr>
                <a:xfrm>
                  <a:off x="432000" y="1769224"/>
                  <a:ext cx="6181451" cy="430887"/>
                </a:xfrm>
                <a:prstGeom prst="rect">
                  <a:avLst/>
                </a:prstGeom>
                <a:blipFill>
                  <a:blip r:embed="rId5"/>
                  <a:stretch>
                    <a:fillRect t="-9859" b="-281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3A5FDB6A-E761-4A77-A74D-A1B427EA8F5E}"/>
                    </a:ext>
                  </a:extLst>
                </p:cNvPr>
                <p:cNvSpPr/>
                <p:nvPr/>
              </p:nvSpPr>
              <p:spPr>
                <a:xfrm>
                  <a:off x="343410" y="2432677"/>
                  <a:ext cx="7376236" cy="846386"/>
                </a:xfrm>
                <a:prstGeom prst="rect">
                  <a:avLst/>
                </a:prstGeom>
              </p:spPr>
              <p:txBody>
                <a:bodyPr wrap="square">
                  <a:spAutoFit/>
                </a:bodyPr>
                <a:lstStyle/>
                <a:p>
                  <a:pPr lvl="0">
                    <a:spcBef>
                      <a:spcPts val="600"/>
                    </a:spcBef>
                    <a:buClr>
                      <a:srgbClr val="000000"/>
                    </a:buClr>
                    <a:defRPr/>
                  </a:pPr>
                  <a:r>
                    <a:rPr lang="en-US" sz="2200" kern="0" dirty="0">
                      <a:solidFill>
                        <a:schemeClr val="tx1">
                          <a:lumMod val="75000"/>
                          <a:lumOff val="25000"/>
                        </a:schemeClr>
                      </a:solidFill>
                      <a:latin typeface="+mj-lt"/>
                      <a:ea typeface="PT Serif"/>
                      <a:cs typeface="Calibri" panose="020F0502020204030204" pitchFamily="34" charset="0"/>
                      <a:sym typeface="PT Serif"/>
                    </a:rPr>
                    <a:t>Detection requires the coincidence of 2 delayed light signals.</a:t>
                  </a:r>
                </a:p>
                <a:p>
                  <a:pPr lvl="0">
                    <a:spcBef>
                      <a:spcPts val="600"/>
                    </a:spcBef>
                    <a:defRPr/>
                  </a:pPr>
                  <a:r>
                    <a:rPr lang="en-US" sz="2200" dirty="0">
                      <a:solidFill>
                        <a:schemeClr val="tx1">
                          <a:lumMod val="75000"/>
                          <a:lumOff val="25000"/>
                        </a:schemeClr>
                      </a:solidFill>
                      <a:latin typeface="+mj-lt"/>
                      <a:ea typeface="PT Serif"/>
                      <a:cs typeface="Calibri" panose="020F0502020204030204" pitchFamily="34" charset="0"/>
                      <a:sym typeface="PT Serif"/>
                    </a:rPr>
                    <a:t>It does not permit to observe </a:t>
                  </a:r>
                  <a:r>
                    <a:rPr lang="en-US" sz="2200" baseline="30000" dirty="0">
                      <a:solidFill>
                        <a:schemeClr val="tx1">
                          <a:lumMod val="75000"/>
                          <a:lumOff val="25000"/>
                        </a:schemeClr>
                      </a:solidFill>
                      <a:latin typeface="+mj-lt"/>
                      <a:ea typeface="PT Serif"/>
                      <a:cs typeface="Calibri" panose="020F0502020204030204" pitchFamily="34" charset="0"/>
                      <a:sym typeface="PT Serif"/>
                    </a:rPr>
                    <a:t>40</a:t>
                  </a:r>
                  <a:r>
                    <a:rPr lang="en-US" sz="2200" dirty="0">
                      <a:solidFill>
                        <a:schemeClr val="tx1">
                          <a:lumMod val="75000"/>
                          <a:lumOff val="25000"/>
                        </a:schemeClr>
                      </a:solidFill>
                      <a:latin typeface="+mj-lt"/>
                      <a:ea typeface="PT Serif"/>
                      <a:cs typeface="Calibri" panose="020F0502020204030204" pitchFamily="34" charset="0"/>
                      <a:sym typeface="PT Serif"/>
                    </a:rPr>
                    <a:t>K-</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acc>
                            <m:accPr>
                              <m:chr m:val="̅"/>
                              <m:ctrlPr>
                                <a:rPr lang="en-US" sz="2200" i="1">
                                  <a:solidFill>
                                    <a:schemeClr val="tx1">
                                      <a:lumMod val="75000"/>
                                      <a:lumOff val="25000"/>
                                    </a:schemeClr>
                                  </a:solidFill>
                                  <a:latin typeface="Cambria Math" panose="02040503050406030204" pitchFamily="18" charset="0"/>
                                </a:rPr>
                              </m:ctrlPr>
                            </m:accPr>
                            <m:e>
                              <m:r>
                                <a:rPr lang="en-US" sz="2200" i="1">
                                  <a:solidFill>
                                    <a:schemeClr val="tx1">
                                      <a:lumMod val="75000"/>
                                      <a:lumOff val="25000"/>
                                    </a:schemeClr>
                                  </a:solidFill>
                                  <a:latin typeface="Cambria Math" panose="02040503050406030204" pitchFamily="18" charset="0"/>
                                </a:rPr>
                                <m:t>𝜈</m:t>
                              </m:r>
                            </m:e>
                          </m:acc>
                        </m:e>
                        <m:sub>
                          <m:r>
                            <a:rPr lang="en-US" sz="2200" i="1">
                              <a:solidFill>
                                <a:schemeClr val="tx1">
                                  <a:lumMod val="75000"/>
                                  <a:lumOff val="25000"/>
                                </a:schemeClr>
                              </a:solidFill>
                              <a:latin typeface="Cambria Math" panose="02040503050406030204" pitchFamily="18" charset="0"/>
                            </a:rPr>
                            <m:t>𝑒</m:t>
                          </m:r>
                        </m:sub>
                      </m:sSub>
                    </m:oMath>
                  </a14:m>
                  <a:endParaRPr lang="it-IT" sz="2200" dirty="0">
                    <a:solidFill>
                      <a:schemeClr val="tx1">
                        <a:lumMod val="75000"/>
                        <a:lumOff val="25000"/>
                      </a:schemeClr>
                    </a:solidFill>
                    <a:latin typeface="+mj-lt"/>
                  </a:endParaRPr>
                </a:p>
              </p:txBody>
            </p:sp>
          </mc:Choice>
          <mc:Fallback xmlns="">
            <p:sp>
              <p:nvSpPr>
                <p:cNvPr id="18" name="Rectangle 17">
                  <a:extLst>
                    <a:ext uri="{FF2B5EF4-FFF2-40B4-BE49-F238E27FC236}">
                      <a16:creationId xmlns:a16="http://schemas.microsoft.com/office/drawing/2014/main" id="{3A5FDB6A-E761-4A77-A74D-A1B427EA8F5E}"/>
                    </a:ext>
                  </a:extLst>
                </p:cNvPr>
                <p:cNvSpPr>
                  <a:spLocks noRot="1" noChangeAspect="1" noMove="1" noResize="1" noEditPoints="1" noAdjustHandles="1" noChangeArrowheads="1" noChangeShapeType="1" noTextEdit="1"/>
                </p:cNvSpPr>
                <p:nvPr/>
              </p:nvSpPr>
              <p:spPr>
                <a:xfrm>
                  <a:off x="343410" y="2432677"/>
                  <a:ext cx="7376236" cy="846386"/>
                </a:xfrm>
                <a:prstGeom prst="rect">
                  <a:avLst/>
                </a:prstGeom>
                <a:blipFill>
                  <a:blip r:embed="rId6"/>
                  <a:stretch>
                    <a:fillRect l="-1074" t="-5036" b="-13669"/>
                  </a:stretch>
                </a:blipFill>
              </p:spPr>
              <p:txBody>
                <a:bodyPr/>
                <a:lstStyle/>
                <a:p>
                  <a:r>
                    <a:rPr lang="en-US">
                      <a:noFill/>
                    </a:rPr>
                    <a:t> </a:t>
                  </a:r>
                </a:p>
              </p:txBody>
            </p:sp>
          </mc:Fallback>
        </mc:AlternateContent>
      </p:grpSp>
    </p:spTree>
    <p:extLst>
      <p:ext uri="{BB962C8B-B14F-4D97-AF65-F5344CB8AC3E}">
        <p14:creationId xmlns:p14="http://schemas.microsoft.com/office/powerpoint/2010/main" val="3362525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9" y="228600"/>
            <a:ext cx="8108372" cy="904875"/>
          </a:xfrm>
        </p:spPr>
        <p:txBody>
          <a:bodyPr>
            <a:normAutofit/>
          </a:bodyPr>
          <a:lstStyle/>
          <a:p>
            <a:r>
              <a:rPr lang="it-IT" dirty="0"/>
              <a:t>Inverse Beta </a:t>
            </a:r>
            <a:r>
              <a:rPr lang="it-IT" dirty="0" err="1"/>
              <a:t>Decay</a:t>
            </a:r>
            <a:r>
              <a:rPr lang="it-IT" dirty="0"/>
              <a:t> (IBD) detection</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descr="A close up of a map&#10;&#10;Description automatically generated">
            <a:extLst>
              <a:ext uri="{FF2B5EF4-FFF2-40B4-BE49-F238E27FC236}">
                <a16:creationId xmlns:a16="http://schemas.microsoft.com/office/drawing/2014/main" id="{AC03DF9C-A444-431B-8DE2-E0A5F2BDA695}"/>
              </a:ext>
            </a:extLst>
          </p:cNvPr>
          <p:cNvPicPr>
            <a:picLocks noChangeAspect="1"/>
          </p:cNvPicPr>
          <p:nvPr/>
        </p:nvPicPr>
        <p:blipFill rotWithShape="1">
          <a:blip r:embed="rId2"/>
          <a:srcRect l="9169" b="7073"/>
          <a:stretch/>
        </p:blipFill>
        <p:spPr>
          <a:xfrm>
            <a:off x="681404" y="3519194"/>
            <a:ext cx="5603550" cy="3210385"/>
          </a:xfrm>
          <a:prstGeom prst="rect">
            <a:avLst/>
          </a:prstGeom>
        </p:spPr>
      </p:pic>
      <p:pic>
        <p:nvPicPr>
          <p:cNvPr id="12" name="Immagine 6">
            <a:extLst>
              <a:ext uri="{FF2B5EF4-FFF2-40B4-BE49-F238E27FC236}">
                <a16:creationId xmlns:a16="http://schemas.microsoft.com/office/drawing/2014/main" id="{EDCBC4F0-A699-485C-84C9-76AFC9D0F176}"/>
              </a:ext>
            </a:extLst>
          </p:cNvPr>
          <p:cNvPicPr>
            <a:picLocks noChangeAspect="1"/>
          </p:cNvPicPr>
          <p:nvPr/>
        </p:nvPicPr>
        <p:blipFill rotWithShape="1">
          <a:blip r:embed="rId3"/>
          <a:srcRect b="2541"/>
          <a:stretch/>
        </p:blipFill>
        <p:spPr>
          <a:xfrm>
            <a:off x="6652574" y="871659"/>
            <a:ext cx="5395424" cy="2557341"/>
          </a:xfrm>
          <a:prstGeom prst="rect">
            <a:avLst/>
          </a:prstGeom>
        </p:spPr>
      </p:pic>
      <p:sp>
        <p:nvSpPr>
          <p:cNvPr id="13" name="Rettangolo 18">
            <a:extLst>
              <a:ext uri="{FF2B5EF4-FFF2-40B4-BE49-F238E27FC236}">
                <a16:creationId xmlns:a16="http://schemas.microsoft.com/office/drawing/2014/main" id="{BBB59BF9-5573-40E8-8DD5-6B94D118AB5C}"/>
              </a:ext>
            </a:extLst>
          </p:cNvPr>
          <p:cNvSpPr/>
          <p:nvPr/>
        </p:nvSpPr>
        <p:spPr>
          <a:xfrm>
            <a:off x="1169581" y="3863450"/>
            <a:ext cx="949365" cy="2298117"/>
          </a:xfrm>
          <a:prstGeom prst="rect">
            <a:avLst/>
          </a:prstGeom>
          <a:pattFill prst="ltDnDiag">
            <a:fgClr>
              <a:schemeClr val="tx1"/>
            </a:fgClr>
            <a:bgClr>
              <a:srgbClr val="F5F2E9"/>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4" name="Rettangolo 11">
            <a:extLst>
              <a:ext uri="{FF2B5EF4-FFF2-40B4-BE49-F238E27FC236}">
                <a16:creationId xmlns:a16="http://schemas.microsoft.com/office/drawing/2014/main" id="{096B6613-10F7-4EE8-8A5D-6A3F1A30A9CB}"/>
              </a:ext>
            </a:extLst>
          </p:cNvPr>
          <p:cNvSpPr/>
          <p:nvPr/>
        </p:nvSpPr>
        <p:spPr>
          <a:xfrm>
            <a:off x="2923509" y="3864959"/>
            <a:ext cx="506870" cy="430887"/>
          </a:xfrm>
          <a:prstGeom prst="rect">
            <a:avLst/>
          </a:prstGeom>
        </p:spPr>
        <p:txBody>
          <a:bodyPr wrap="none">
            <a:spAutoFit/>
          </a:bodyPr>
          <a:lstStyle/>
          <a:p>
            <a:pPr marL="0" marR="0" lvl="0" indent="0" algn="l" defTabSz="914400" rtl="0" eaLnBrk="1" fontAlgn="auto" latinLnBrk="0" hangingPunct="1">
              <a:lnSpc>
                <a:spcPct val="100000"/>
              </a:lnSpc>
              <a:spcBef>
                <a:spcPts val="600"/>
              </a:spcBef>
              <a:spcAft>
                <a:spcPts val="0"/>
              </a:spcAft>
              <a:buClr>
                <a:srgbClr val="000000"/>
              </a:buClr>
              <a:buSzTx/>
              <a:buFont typeface="Arial"/>
              <a:buNone/>
              <a:tabLst/>
              <a:defRPr/>
            </a:pPr>
            <a:r>
              <a:rPr kumimoji="0" lang="en-US" sz="2200" b="0" i="0" u="none" strike="noStrike" kern="0" cap="none" spc="0" normalizeH="0" baseline="0" noProof="0" dirty="0">
                <a:ln>
                  <a:noFill/>
                </a:ln>
                <a:solidFill>
                  <a:srgbClr val="C00000"/>
                </a:solidFill>
                <a:effectLst/>
                <a:uLnTx/>
                <a:uFillTx/>
                <a:latin typeface="Product Sans" panose="020B0403030502040203" pitchFamily="34" charset="0"/>
                <a:ea typeface="PT Serif"/>
                <a:cs typeface="Calibri" panose="020F0502020204030204" pitchFamily="34" charset="0"/>
                <a:sym typeface="PT Serif"/>
              </a:rPr>
              <a:t>E</a:t>
            </a:r>
            <a:r>
              <a:rPr kumimoji="0" lang="en-US" sz="2200" b="0" i="0" u="none" strike="noStrike" kern="0" cap="none" spc="0" normalizeH="0" baseline="-25000" noProof="0" dirty="0">
                <a:ln>
                  <a:noFill/>
                </a:ln>
                <a:solidFill>
                  <a:srgbClr val="C00000"/>
                </a:solidFill>
                <a:effectLst/>
                <a:uLnTx/>
                <a:uFillTx/>
                <a:latin typeface="Product Sans" panose="020B0403030502040203" pitchFamily="34" charset="0"/>
                <a:ea typeface="PT Serif"/>
                <a:cs typeface="Calibri" panose="020F0502020204030204" pitchFamily="34" charset="0"/>
                <a:sym typeface="PT Serif"/>
              </a:rPr>
              <a:t>th</a:t>
            </a:r>
            <a:endParaRPr kumimoji="0" lang="en-US" sz="2200" b="0" i="0" u="none" strike="noStrike" kern="0" cap="none" spc="0" normalizeH="0" baseline="-25000" noProof="0" dirty="0">
              <a:ln>
                <a:noFill/>
              </a:ln>
              <a:solidFill>
                <a:srgbClr val="C00000"/>
              </a:solidFill>
              <a:effectLst/>
              <a:uLnTx/>
              <a:uFillTx/>
              <a:latin typeface="Product Sans" panose="020B0403030502040203" pitchFamily="34" charset="0"/>
              <a:ea typeface="PT Serif"/>
              <a:cs typeface="PT Serif"/>
              <a:sym typeface="PT Serif"/>
            </a:endParaRPr>
          </a:p>
        </p:txBody>
      </p:sp>
      <mc:AlternateContent xmlns:mc="http://schemas.openxmlformats.org/markup-compatibility/2006" xmlns:a14="http://schemas.microsoft.com/office/drawing/2010/main">
        <mc:Choice Requires="a14">
          <p:sp>
            <p:nvSpPr>
              <p:cNvPr id="19" name="Google Shape;64;p12">
                <a:extLst>
                  <a:ext uri="{FF2B5EF4-FFF2-40B4-BE49-F238E27FC236}">
                    <a16:creationId xmlns:a16="http://schemas.microsoft.com/office/drawing/2014/main" id="{F99EB087-C765-442F-8251-6B573DD0ABD7}"/>
                  </a:ext>
                </a:extLst>
              </p:cNvPr>
              <p:cNvSpPr txBox="1"/>
              <p:nvPr/>
            </p:nvSpPr>
            <p:spPr>
              <a:xfrm>
                <a:off x="6562300" y="3511174"/>
                <a:ext cx="5209700" cy="727395"/>
              </a:xfrm>
              <a:prstGeom prst="rect">
                <a:avLst/>
              </a:prstGeom>
              <a:noFill/>
              <a:ln>
                <a:noFill/>
              </a:ln>
            </p:spPr>
            <p:txBody>
              <a:bodyPr spcFirstLastPara="1" wrap="square" lIns="91425" tIns="91425" rIns="91425" bIns="91425" anchor="t" anchorCtr="0">
                <a:noAutofit/>
              </a:bodyPr>
              <a:lstStyle/>
              <a:p>
                <a:pPr>
                  <a:spcBef>
                    <a:spcPts val="600"/>
                  </a:spcBef>
                  <a:buClr>
                    <a:srgbClr val="000000"/>
                  </a:buClr>
                  <a:buFont typeface="Arial"/>
                  <a:buNone/>
                </a:pPr>
                <a:r>
                  <a:rPr lang="en-US" sz="2200" kern="0" dirty="0">
                    <a:solidFill>
                      <a:schemeClr val="tx1">
                        <a:lumMod val="75000"/>
                        <a:lumOff val="25000"/>
                      </a:schemeClr>
                    </a:solidFill>
                    <a:latin typeface="+mj-lt"/>
                    <a:ea typeface="PT Serif"/>
                    <a:cs typeface="Calibri" panose="020F0502020204030204" pitchFamily="34" charset="0"/>
                    <a:sym typeface="PT Serif"/>
                  </a:rPr>
                  <a:t>In order to detect </a:t>
                </a:r>
                <a:r>
                  <a:rPr lang="en-US" sz="2200" kern="0" baseline="30000" dirty="0">
                    <a:solidFill>
                      <a:schemeClr val="tx1">
                        <a:lumMod val="75000"/>
                        <a:lumOff val="25000"/>
                      </a:schemeClr>
                    </a:solidFill>
                    <a:latin typeface="+mj-lt"/>
                    <a:ea typeface="PT Serif"/>
                    <a:cs typeface="Calibri" panose="020F0502020204030204" pitchFamily="34" charset="0"/>
                    <a:sym typeface="PT Serif"/>
                  </a:rPr>
                  <a:t>40</a:t>
                </a:r>
                <a:r>
                  <a:rPr lang="en-US" sz="2200" kern="0" dirty="0">
                    <a:solidFill>
                      <a:schemeClr val="tx1">
                        <a:lumMod val="75000"/>
                        <a:lumOff val="25000"/>
                      </a:schemeClr>
                    </a:solidFill>
                    <a:latin typeface="+mj-lt"/>
                    <a:ea typeface="PT Serif"/>
                    <a:cs typeface="Calibri" panose="020F0502020204030204" pitchFamily="34" charset="0"/>
                    <a:sym typeface="PT Serif"/>
                  </a:rPr>
                  <a:t>K-</a:t>
                </a:r>
                <a:r>
                  <a:rPr lang="en-US" sz="2200" kern="0" dirty="0">
                    <a:solidFill>
                      <a:schemeClr val="tx1">
                        <a:lumMod val="75000"/>
                        <a:lumOff val="25000"/>
                      </a:schemeClr>
                    </a:solidFill>
                    <a:latin typeface="+mj-lt"/>
                    <a:cs typeface="Arial"/>
                    <a:sym typeface="Arial"/>
                  </a:rPr>
                  <a:t> </a:t>
                </a:r>
                <a14:m>
                  <m:oMath xmlns:m="http://schemas.openxmlformats.org/officeDocument/2006/math">
                    <m:sSub>
                      <m:sSubPr>
                        <m:ctrlPr>
                          <a:rPr lang="ar-AE" sz="2200" i="1" kern="0">
                            <a:solidFill>
                              <a:schemeClr val="tx1">
                                <a:lumMod val="75000"/>
                                <a:lumOff val="25000"/>
                              </a:schemeClr>
                            </a:solidFill>
                            <a:latin typeface="Cambria Math" panose="02040503050406030204" pitchFamily="18" charset="0"/>
                            <a:sym typeface="Arial"/>
                          </a:rPr>
                        </m:ctrlPr>
                      </m:sSubPr>
                      <m:e>
                        <m:acc>
                          <m:accPr>
                            <m:chr m:val="̅"/>
                            <m:ctrlPr>
                              <a:rPr lang="ar-AE" sz="2200" i="1" kern="0">
                                <a:solidFill>
                                  <a:schemeClr val="tx1">
                                    <a:lumMod val="75000"/>
                                    <a:lumOff val="25000"/>
                                  </a:schemeClr>
                                </a:solidFill>
                                <a:latin typeface="Cambria Math" panose="02040503050406030204" pitchFamily="18" charset="0"/>
                                <a:sym typeface="Arial"/>
                              </a:rPr>
                            </m:ctrlPr>
                          </m:accPr>
                          <m:e>
                            <m:r>
                              <a:rPr lang="ar-AE" sz="2200" i="1" kern="0">
                                <a:solidFill>
                                  <a:schemeClr val="tx1">
                                    <a:lumMod val="75000"/>
                                    <a:lumOff val="25000"/>
                                  </a:schemeClr>
                                </a:solidFill>
                                <a:latin typeface="Cambria Math" panose="02040503050406030204" pitchFamily="18" charset="0"/>
                                <a:sym typeface="Arial"/>
                              </a:rPr>
                              <m:t>𝜈</m:t>
                            </m:r>
                          </m:e>
                        </m:acc>
                      </m:e>
                      <m:sub>
                        <m:r>
                          <a:rPr lang="ar-AE" sz="2200" i="1" kern="0">
                            <a:solidFill>
                              <a:schemeClr val="tx1">
                                <a:lumMod val="75000"/>
                                <a:lumOff val="25000"/>
                              </a:schemeClr>
                            </a:solidFill>
                            <a:latin typeface="Cambria Math" panose="02040503050406030204" pitchFamily="18" charset="0"/>
                            <a:sym typeface="Arial"/>
                          </a:rPr>
                          <m:t>𝑒</m:t>
                        </m:r>
                      </m:sub>
                    </m:sSub>
                    <m:r>
                      <a:rPr lang="ar-AE" sz="2200" i="1" kern="0">
                        <a:solidFill>
                          <a:schemeClr val="tx1">
                            <a:lumMod val="75000"/>
                            <a:lumOff val="25000"/>
                          </a:schemeClr>
                        </a:solidFill>
                        <a:latin typeface="Cambria Math" panose="02040503050406030204" pitchFamily="18" charset="0"/>
                        <a:sym typeface="Arial"/>
                      </a:rPr>
                      <m:t> </m:t>
                    </m:r>
                  </m:oMath>
                </a14:m>
                <a:r>
                  <a:rPr lang="en-US" sz="2200" kern="0" dirty="0">
                    <a:solidFill>
                      <a:schemeClr val="tx1">
                        <a:lumMod val="75000"/>
                        <a:lumOff val="25000"/>
                      </a:schemeClr>
                    </a:solidFill>
                    <a:latin typeface="+mj-lt"/>
                    <a:ea typeface="PT Serif"/>
                    <a:cs typeface="Calibri" panose="020F0502020204030204" pitchFamily="34" charset="0"/>
                    <a:sym typeface="PT Serif"/>
                  </a:rPr>
                  <a:t>we could use:</a:t>
                </a:r>
                <a:endParaRPr lang="en-US" sz="2200" kern="0" dirty="0">
                  <a:solidFill>
                    <a:schemeClr val="tx1">
                      <a:lumMod val="75000"/>
                      <a:lumOff val="25000"/>
                    </a:schemeClr>
                  </a:solidFill>
                  <a:latin typeface="+mj-lt"/>
                  <a:ea typeface="PT Serif"/>
                  <a:cs typeface="PT Serif"/>
                  <a:sym typeface="PT Serif"/>
                </a:endParaRPr>
              </a:p>
            </p:txBody>
          </p:sp>
        </mc:Choice>
        <mc:Fallback xmlns="">
          <p:sp>
            <p:nvSpPr>
              <p:cNvPr id="19" name="Google Shape;64;p12">
                <a:extLst>
                  <a:ext uri="{FF2B5EF4-FFF2-40B4-BE49-F238E27FC236}">
                    <a16:creationId xmlns:a16="http://schemas.microsoft.com/office/drawing/2014/main" id="{F99EB087-C765-442F-8251-6B573DD0ABD7}"/>
                  </a:ext>
                </a:extLst>
              </p:cNvPr>
              <p:cNvSpPr txBox="1">
                <a:spLocks noRot="1" noChangeAspect="1" noMove="1" noResize="1" noEditPoints="1" noAdjustHandles="1" noChangeArrowheads="1" noChangeShapeType="1" noTextEdit="1"/>
              </p:cNvSpPr>
              <p:nvPr/>
            </p:nvSpPr>
            <p:spPr>
              <a:xfrm>
                <a:off x="6562300" y="3511174"/>
                <a:ext cx="5209700" cy="727395"/>
              </a:xfrm>
              <a:prstGeom prst="rect">
                <a:avLst/>
              </a:prstGeom>
              <a:blipFill>
                <a:blip r:embed="rId6"/>
                <a:stretch>
                  <a:fillRect l="-1520"/>
                </a:stretch>
              </a:blipFill>
              <a:ln>
                <a:noFill/>
              </a:ln>
            </p:spPr>
            <p:txBody>
              <a:bodyPr/>
              <a:lstStyle/>
              <a:p>
                <a:r>
                  <a:rPr lang="en-US">
                    <a:noFill/>
                  </a:rPr>
                  <a:t> </a:t>
                </a:r>
              </a:p>
            </p:txBody>
          </p:sp>
        </mc:Fallback>
      </mc:AlternateContent>
      <p:sp>
        <p:nvSpPr>
          <p:cNvPr id="20" name="Google Shape;64;p12">
            <a:extLst>
              <a:ext uri="{FF2B5EF4-FFF2-40B4-BE49-F238E27FC236}">
                <a16:creationId xmlns:a16="http://schemas.microsoft.com/office/drawing/2014/main" id="{8A821BBB-40CD-412E-A244-0BFF5FC3525A}"/>
              </a:ext>
            </a:extLst>
          </p:cNvPr>
          <p:cNvSpPr txBox="1"/>
          <p:nvPr/>
        </p:nvSpPr>
        <p:spPr>
          <a:xfrm>
            <a:off x="6613451" y="4689340"/>
            <a:ext cx="5266405" cy="1803595"/>
          </a:xfrm>
          <a:prstGeom prst="rect">
            <a:avLst/>
          </a:prstGeom>
          <a:noFill/>
          <a:ln>
            <a:noFill/>
          </a:ln>
        </p:spPr>
        <p:txBody>
          <a:bodyPr spcFirstLastPara="1" wrap="square" lIns="91425" tIns="91425" rIns="91425" bIns="91425" anchor="t" anchorCtr="0">
            <a:noAutofit/>
          </a:bodyPr>
          <a:lstStyle/>
          <a:p>
            <a:pPr>
              <a:spcBef>
                <a:spcPts val="600"/>
              </a:spcBef>
              <a:buClr>
                <a:srgbClr val="000000"/>
              </a:buClr>
              <a:buFont typeface="Arial"/>
              <a:buNone/>
            </a:pPr>
            <a:r>
              <a:rPr lang="en-US" sz="2200" kern="0" dirty="0">
                <a:solidFill>
                  <a:schemeClr val="tx1">
                    <a:lumMod val="75000"/>
                    <a:lumOff val="25000"/>
                  </a:schemeClr>
                </a:solidFill>
                <a:latin typeface="+mj-lt"/>
                <a:ea typeface="PT Serif"/>
                <a:cs typeface="Calibri" panose="020F0502020204030204" pitchFamily="34" charset="0"/>
                <a:sym typeface="PT Serif"/>
              </a:rPr>
              <a:t>We shall require:</a:t>
            </a:r>
          </a:p>
          <a:p>
            <a:pPr marL="342900" indent="-342900">
              <a:spcBef>
                <a:spcPts val="600"/>
              </a:spcBef>
              <a:buClr>
                <a:srgbClr val="000000"/>
              </a:buClr>
              <a:buFont typeface="Arial" panose="020B0604020202020204" pitchFamily="34" charset="0"/>
              <a:buChar char="•"/>
            </a:pPr>
            <a:r>
              <a:rPr lang="en-US" sz="2200" kern="0" dirty="0">
                <a:solidFill>
                  <a:schemeClr val="tx1">
                    <a:lumMod val="75000"/>
                    <a:lumOff val="25000"/>
                  </a:schemeClr>
                </a:solidFill>
                <a:latin typeface="+mj-lt"/>
                <a:ea typeface="PT Serif"/>
                <a:cs typeface="PT Serif"/>
                <a:sym typeface="PT Serif"/>
              </a:rPr>
              <a:t>E</a:t>
            </a:r>
            <a:r>
              <a:rPr lang="en-US" sz="2200" kern="0" baseline="-25000" dirty="0">
                <a:solidFill>
                  <a:schemeClr val="tx1">
                    <a:lumMod val="75000"/>
                    <a:lumOff val="25000"/>
                  </a:schemeClr>
                </a:solidFill>
                <a:latin typeface="+mj-lt"/>
                <a:ea typeface="PT Serif"/>
                <a:cs typeface="PT Serif"/>
                <a:sym typeface="PT Serif"/>
              </a:rPr>
              <a:t>th</a:t>
            </a:r>
            <a:r>
              <a:rPr lang="en-US" sz="2200" kern="0" dirty="0">
                <a:solidFill>
                  <a:schemeClr val="tx1">
                    <a:lumMod val="75000"/>
                    <a:lumOff val="25000"/>
                  </a:schemeClr>
                </a:solidFill>
                <a:latin typeface="+mj-lt"/>
                <a:ea typeface="PT Serif"/>
                <a:cs typeface="PT Serif"/>
                <a:sym typeface="PT Serif"/>
              </a:rPr>
              <a:t> &lt; </a:t>
            </a:r>
            <a:r>
              <a:rPr lang="en-US" sz="2200" i="1" kern="0" dirty="0">
                <a:solidFill>
                  <a:schemeClr val="tx1">
                    <a:lumMod val="75000"/>
                    <a:lumOff val="25000"/>
                  </a:schemeClr>
                </a:solidFill>
                <a:latin typeface="+mj-lt"/>
                <a:ea typeface="PT Serif"/>
                <a:cs typeface="PT Serif"/>
                <a:sym typeface="PT Serif"/>
              </a:rPr>
              <a:t>1.3 MeV</a:t>
            </a:r>
          </a:p>
          <a:p>
            <a:pPr marL="342900" indent="-342900">
              <a:spcBef>
                <a:spcPts val="600"/>
              </a:spcBef>
              <a:buClr>
                <a:srgbClr val="000000"/>
              </a:buClr>
              <a:buFont typeface="Arial" panose="020B0604020202020204" pitchFamily="34" charset="0"/>
              <a:buChar char="•"/>
            </a:pPr>
            <a:r>
              <a:rPr lang="en-US" sz="2200" kern="0" dirty="0">
                <a:solidFill>
                  <a:schemeClr val="tx1">
                    <a:lumMod val="75000"/>
                    <a:lumOff val="25000"/>
                  </a:schemeClr>
                </a:solidFill>
                <a:latin typeface="+mj-lt"/>
                <a:ea typeface="PT Serif"/>
                <a:cs typeface="PT Serif"/>
                <a:sym typeface="PT Serif"/>
              </a:rPr>
              <a:t>High cross-section</a:t>
            </a:r>
          </a:p>
          <a:p>
            <a:pPr marL="342900" indent="-342900">
              <a:spcBef>
                <a:spcPts val="600"/>
              </a:spcBef>
              <a:buClr>
                <a:srgbClr val="000000"/>
              </a:buClr>
              <a:buFont typeface="Arial" panose="020B0604020202020204" pitchFamily="34" charset="0"/>
              <a:buChar char="•"/>
            </a:pPr>
            <a:r>
              <a:rPr lang="en-US" sz="2200" kern="0" dirty="0">
                <a:solidFill>
                  <a:schemeClr val="tx1">
                    <a:lumMod val="75000"/>
                    <a:lumOff val="25000"/>
                  </a:schemeClr>
                </a:solidFill>
                <a:latin typeface="+mj-lt"/>
                <a:ea typeface="PT Serif"/>
                <a:cs typeface="PT Serif"/>
                <a:sym typeface="PT Serif"/>
              </a:rPr>
              <a:t>High Y natural isotopic abundance</a:t>
            </a:r>
          </a:p>
          <a:p>
            <a:pPr marL="342900" indent="-342900">
              <a:spcBef>
                <a:spcPts val="600"/>
              </a:spcBef>
              <a:buClr>
                <a:srgbClr val="000000"/>
              </a:buClr>
              <a:buFont typeface="Arial" panose="020B0604020202020204" pitchFamily="34" charset="0"/>
              <a:buChar char="•"/>
            </a:pPr>
            <a:endParaRPr sz="2200" kern="0" dirty="0">
              <a:solidFill>
                <a:schemeClr val="tx1">
                  <a:lumMod val="75000"/>
                  <a:lumOff val="25000"/>
                </a:schemeClr>
              </a:solidFill>
              <a:latin typeface="+mj-lt"/>
              <a:ea typeface="PT Serif"/>
              <a:cs typeface="PT Serif"/>
              <a:sym typeface="PT Serif"/>
            </a:endParaRPr>
          </a:p>
        </p:txBody>
      </p:sp>
      <p:grpSp>
        <p:nvGrpSpPr>
          <p:cNvPr id="21" name="Group 20">
            <a:extLst>
              <a:ext uri="{FF2B5EF4-FFF2-40B4-BE49-F238E27FC236}">
                <a16:creationId xmlns:a16="http://schemas.microsoft.com/office/drawing/2014/main" id="{065FE1C0-1AD6-4CAD-A628-2D24F5D1BC12}"/>
              </a:ext>
            </a:extLst>
          </p:cNvPr>
          <p:cNvGrpSpPr/>
          <p:nvPr/>
        </p:nvGrpSpPr>
        <p:grpSpPr>
          <a:xfrm>
            <a:off x="8407061" y="2772044"/>
            <a:ext cx="3226904" cy="1947733"/>
            <a:chOff x="8407061" y="2618182"/>
            <a:chExt cx="3226904" cy="1947733"/>
          </a:xfrm>
        </p:grpSpPr>
        <p:sp>
          <p:nvSpPr>
            <p:cNvPr id="22" name="Rectangle 21">
              <a:extLst>
                <a:ext uri="{FF2B5EF4-FFF2-40B4-BE49-F238E27FC236}">
                  <a16:creationId xmlns:a16="http://schemas.microsoft.com/office/drawing/2014/main" id="{22FD74DE-17B7-44C5-B7F1-736E08BC31A4}"/>
                </a:ext>
              </a:extLst>
            </p:cNvPr>
            <p:cNvSpPr/>
            <p:nvPr/>
          </p:nvSpPr>
          <p:spPr>
            <a:xfrm>
              <a:off x="8407061" y="2618182"/>
              <a:ext cx="3226904" cy="87836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Impossible to tag in current Liquid Scintillator Detector </a:t>
              </a:r>
            </a:p>
          </p:txBody>
        </p:sp>
        <p:cxnSp>
          <p:nvCxnSpPr>
            <p:cNvPr id="23" name="Straight Connector 22">
              <a:extLst>
                <a:ext uri="{FF2B5EF4-FFF2-40B4-BE49-F238E27FC236}">
                  <a16:creationId xmlns:a16="http://schemas.microsoft.com/office/drawing/2014/main" id="{D6C4CC42-0E1D-404F-BD87-D27554209545}"/>
                </a:ext>
              </a:extLst>
            </p:cNvPr>
            <p:cNvCxnSpPr>
              <a:stCxn id="24" idx="0"/>
              <a:endCxn id="22" idx="2"/>
            </p:cNvCxnSpPr>
            <p:nvPr/>
          </p:nvCxnSpPr>
          <p:spPr>
            <a:xfrm flipH="1" flipV="1">
              <a:off x="10020513" y="3496549"/>
              <a:ext cx="1" cy="509037"/>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3D55DA59-12EC-4490-BAA4-CC5D768849C6}"/>
                </a:ext>
              </a:extLst>
            </p:cNvPr>
            <p:cNvSpPr/>
            <p:nvPr/>
          </p:nvSpPr>
          <p:spPr>
            <a:xfrm>
              <a:off x="9740349" y="4005586"/>
              <a:ext cx="560329" cy="560329"/>
            </a:xfrm>
            <a:prstGeom prst="ellipse">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mc:AlternateContent xmlns:mc="http://schemas.openxmlformats.org/markup-compatibility/2006" xmlns:a14="http://schemas.microsoft.com/office/drawing/2010/main">
        <mc:Choice Requires="a14">
          <p:sp>
            <p:nvSpPr>
              <p:cNvPr id="25" name="Rettangolo 35">
                <a:extLst>
                  <a:ext uri="{FF2B5EF4-FFF2-40B4-BE49-F238E27FC236}">
                    <a16:creationId xmlns:a16="http://schemas.microsoft.com/office/drawing/2014/main" id="{FE4C3661-21F9-4B88-B154-68A0FA1E6AE9}"/>
                  </a:ext>
                </a:extLst>
              </p:cNvPr>
              <p:cNvSpPr/>
              <p:nvPr/>
            </p:nvSpPr>
            <p:spPr>
              <a:xfrm>
                <a:off x="6670157" y="4213311"/>
                <a:ext cx="5209699" cy="439351"/>
              </a:xfrm>
              <a:prstGeom prst="rect">
                <a:avLst/>
              </a:prstGeom>
            </p:spPr>
            <p:txBody>
              <a:bodyPr wrap="square">
                <a:spAutoFit/>
              </a:bodyPr>
              <a:lstStyle/>
              <a:p>
                <a:pPr algn="ctr"/>
                <a14:m>
                  <m:oMath xmlns:m="http://schemas.openxmlformats.org/officeDocument/2006/math">
                    <m:sSub>
                      <m:sSubPr>
                        <m:ctrlPr>
                          <a:rPr lang="en-US" sz="2200" i="1" smtClean="0">
                            <a:solidFill>
                              <a:schemeClr val="tx1">
                                <a:lumMod val="75000"/>
                                <a:lumOff val="25000"/>
                              </a:schemeClr>
                            </a:solidFill>
                            <a:latin typeface="Cambria Math" panose="02040503050406030204" pitchFamily="18" charset="0"/>
                          </a:rPr>
                        </m:ctrlPr>
                      </m:sSubPr>
                      <m:e>
                        <m:acc>
                          <m:accPr>
                            <m:chr m:val="̅"/>
                            <m:ctrlPr>
                              <a:rPr lang="en-US" sz="2200" i="1">
                                <a:solidFill>
                                  <a:schemeClr val="tx1">
                                    <a:lumMod val="75000"/>
                                    <a:lumOff val="25000"/>
                                  </a:schemeClr>
                                </a:solidFill>
                                <a:latin typeface="Cambria Math" panose="02040503050406030204" pitchFamily="18" charset="0"/>
                              </a:rPr>
                            </m:ctrlPr>
                          </m:accPr>
                          <m:e>
                            <m:r>
                              <a:rPr lang="en-US" sz="2200" i="1">
                                <a:solidFill>
                                  <a:schemeClr val="tx1">
                                    <a:lumMod val="75000"/>
                                    <a:lumOff val="25000"/>
                                  </a:schemeClr>
                                </a:solidFill>
                                <a:latin typeface="Cambria Math" panose="02040503050406030204" pitchFamily="18" charset="0"/>
                              </a:rPr>
                              <m:t>𝜈</m:t>
                            </m:r>
                          </m:e>
                        </m:acc>
                      </m:e>
                      <m:sub>
                        <m:r>
                          <a:rPr lang="en-US" sz="2200" i="1">
                            <a:solidFill>
                              <a:schemeClr val="tx1">
                                <a:lumMod val="75000"/>
                                <a:lumOff val="25000"/>
                              </a:schemeClr>
                            </a:solidFill>
                            <a:latin typeface="Cambria Math" panose="02040503050406030204" pitchFamily="18" charset="0"/>
                          </a:rPr>
                          <m:t>𝑒</m:t>
                        </m:r>
                      </m:sub>
                    </m:sSub>
                    <m:r>
                      <a:rPr lang="en-US" sz="2200">
                        <a:solidFill>
                          <a:schemeClr val="tx1">
                            <a:lumMod val="75000"/>
                            <a:lumOff val="25000"/>
                          </a:schemeClr>
                        </a:solidFill>
                        <a:latin typeface="Cambria Math" panose="02040503050406030204" pitchFamily="18" charset="0"/>
                      </a:rPr>
                      <m:t>+</m:t>
                    </m:r>
                    <m:sPre>
                      <m:sPrePr>
                        <m:ctrlPr>
                          <a:rPr lang="en-US" sz="2200" i="1">
                            <a:solidFill>
                              <a:schemeClr val="tx1">
                                <a:lumMod val="75000"/>
                                <a:lumOff val="25000"/>
                              </a:schemeClr>
                            </a:solidFill>
                            <a:latin typeface="Cambria Math" panose="02040503050406030204" pitchFamily="18" charset="0"/>
                          </a:rPr>
                        </m:ctrlPr>
                      </m:sPrePr>
                      <m:sub>
                        <m:r>
                          <a:rPr lang="en-US" sz="2200" i="1">
                            <a:solidFill>
                              <a:schemeClr val="tx1">
                                <a:lumMod val="75000"/>
                                <a:lumOff val="25000"/>
                              </a:schemeClr>
                            </a:solidFill>
                            <a:latin typeface="Cambria Math" panose="02040503050406030204" pitchFamily="18" charset="0"/>
                          </a:rPr>
                          <m:t>𝑍</m:t>
                        </m:r>
                        <m:r>
                          <a:rPr lang="en-US" sz="2200">
                            <a:solidFill>
                              <a:schemeClr val="tx1">
                                <a:lumMod val="75000"/>
                                <a:lumOff val="25000"/>
                              </a:schemeClr>
                            </a:solidFill>
                            <a:latin typeface="Cambria Math" panose="02040503050406030204" pitchFamily="18" charset="0"/>
                          </a:rPr>
                          <m:t>+</m:t>
                        </m:r>
                        <m:r>
                          <a:rPr lang="en-US" sz="2200">
                            <a:solidFill>
                              <a:schemeClr val="tx1">
                                <a:lumMod val="75000"/>
                                <a:lumOff val="25000"/>
                              </a:schemeClr>
                            </a:solidFill>
                            <a:latin typeface="Cambria Math" panose="02040503050406030204" pitchFamily="18" charset="0"/>
                          </a:rPr>
                          <m:t>1</m:t>
                        </m:r>
                      </m:sub>
                      <m:sup>
                        <m:r>
                          <a:rPr lang="en-US" sz="2200" i="1">
                            <a:solidFill>
                              <a:schemeClr val="tx1">
                                <a:lumMod val="75000"/>
                                <a:lumOff val="25000"/>
                              </a:schemeClr>
                            </a:solidFill>
                            <a:latin typeface="Cambria Math" panose="02040503050406030204" pitchFamily="18" charset="0"/>
                          </a:rPr>
                          <m:t>𝐴</m:t>
                        </m:r>
                      </m:sup>
                      <m:e>
                        <m:r>
                          <a:rPr lang="en-US" sz="2200" i="1">
                            <a:solidFill>
                              <a:schemeClr val="tx1">
                                <a:lumMod val="75000"/>
                                <a:lumOff val="25000"/>
                              </a:schemeClr>
                            </a:solidFill>
                            <a:latin typeface="Cambria Math" panose="02040503050406030204" pitchFamily="18" charset="0"/>
                          </a:rPr>
                          <m:t>𝑌</m:t>
                        </m:r>
                      </m:e>
                    </m:sPre>
                    <m:r>
                      <a:rPr lang="en-US" sz="2200">
                        <a:solidFill>
                          <a:schemeClr val="tx1">
                            <a:lumMod val="75000"/>
                            <a:lumOff val="25000"/>
                          </a:schemeClr>
                        </a:solidFill>
                        <a:latin typeface="Cambria Math" panose="02040503050406030204" pitchFamily="18" charset="0"/>
                      </a:rPr>
                      <m:t>→</m:t>
                    </m:r>
                    <m:sPre>
                      <m:sPrePr>
                        <m:ctrlPr>
                          <a:rPr lang="en-US" sz="2200" i="1">
                            <a:solidFill>
                              <a:schemeClr val="tx1">
                                <a:lumMod val="75000"/>
                                <a:lumOff val="25000"/>
                              </a:schemeClr>
                            </a:solidFill>
                            <a:latin typeface="Cambria Math" panose="02040503050406030204" pitchFamily="18" charset="0"/>
                          </a:rPr>
                        </m:ctrlPr>
                      </m:sPrePr>
                      <m:sub>
                        <m:r>
                          <a:rPr lang="en-US" sz="2200" i="1">
                            <a:solidFill>
                              <a:schemeClr val="tx1">
                                <a:lumMod val="75000"/>
                                <a:lumOff val="25000"/>
                              </a:schemeClr>
                            </a:solidFill>
                            <a:latin typeface="Cambria Math" panose="02040503050406030204" pitchFamily="18" charset="0"/>
                          </a:rPr>
                          <m:t>𝑍</m:t>
                        </m:r>
                      </m:sub>
                      <m:sup>
                        <m:r>
                          <a:rPr lang="en-US" sz="2200" i="1">
                            <a:solidFill>
                              <a:schemeClr val="tx1">
                                <a:lumMod val="75000"/>
                                <a:lumOff val="25000"/>
                              </a:schemeClr>
                            </a:solidFill>
                            <a:latin typeface="Cambria Math" panose="02040503050406030204" pitchFamily="18" charset="0"/>
                          </a:rPr>
                          <m:t>𝐴</m:t>
                        </m:r>
                      </m:sup>
                      <m:e>
                        <m:r>
                          <a:rPr lang="en-US" sz="2200" i="1">
                            <a:solidFill>
                              <a:schemeClr val="tx1">
                                <a:lumMod val="75000"/>
                                <a:lumOff val="25000"/>
                              </a:schemeClr>
                            </a:solidFill>
                            <a:latin typeface="Cambria Math" panose="02040503050406030204" pitchFamily="18" charset="0"/>
                          </a:rPr>
                          <m:t>𝑋</m:t>
                        </m:r>
                      </m:e>
                    </m:sPre>
                    <m:r>
                      <a:rPr lang="en-US" sz="2200">
                        <a:solidFill>
                          <a:schemeClr val="tx1">
                            <a:lumMod val="75000"/>
                            <a:lumOff val="25000"/>
                          </a:schemeClr>
                        </a:solidFill>
                        <a:latin typeface="Cambria Math" panose="02040503050406030204" pitchFamily="18" charset="0"/>
                      </a:rPr>
                      <m:t>+</m:t>
                    </m:r>
                    <m:sSup>
                      <m:sSupPr>
                        <m:ctrlPr>
                          <a:rPr lang="en-US" sz="2200" i="1">
                            <a:solidFill>
                              <a:schemeClr val="tx1">
                                <a:lumMod val="75000"/>
                                <a:lumOff val="25000"/>
                              </a:schemeClr>
                            </a:solidFill>
                            <a:latin typeface="Cambria Math" panose="02040503050406030204" pitchFamily="18" charset="0"/>
                          </a:rPr>
                        </m:ctrlPr>
                      </m:sSupPr>
                      <m:e>
                        <m:r>
                          <a:rPr lang="en-US" sz="2200" i="1">
                            <a:solidFill>
                              <a:schemeClr val="tx1">
                                <a:lumMod val="75000"/>
                                <a:lumOff val="25000"/>
                              </a:schemeClr>
                            </a:solidFill>
                            <a:latin typeface="Cambria Math" panose="02040503050406030204" pitchFamily="18" charset="0"/>
                          </a:rPr>
                          <m:t>𝑒</m:t>
                        </m:r>
                      </m:e>
                      <m:sup>
                        <m:r>
                          <a:rPr lang="en-US" sz="2200">
                            <a:solidFill>
                              <a:schemeClr val="tx1">
                                <a:lumMod val="75000"/>
                                <a:lumOff val="25000"/>
                              </a:schemeClr>
                            </a:solidFill>
                            <a:latin typeface="Cambria Math" panose="02040503050406030204" pitchFamily="18" charset="0"/>
                          </a:rPr>
                          <m:t>+</m:t>
                        </m:r>
                      </m:sup>
                    </m:sSup>
                    <m:r>
                      <a:rPr lang="en-US" sz="2200">
                        <a:solidFill>
                          <a:schemeClr val="tx1">
                            <a:lumMod val="75000"/>
                            <a:lumOff val="25000"/>
                          </a:schemeClr>
                        </a:solidFill>
                        <a:latin typeface="Cambria Math" panose="02040503050406030204" pitchFamily="18" charset="0"/>
                      </a:rPr>
                      <m:t>−</m:t>
                    </m:r>
                  </m:oMath>
                </a14:m>
                <a:r>
                  <a:rPr lang="en-US" sz="2200" b="1" i="1" dirty="0">
                    <a:solidFill>
                      <a:schemeClr val="tx1">
                        <a:lumMod val="75000"/>
                        <a:lumOff val="25000"/>
                      </a:schemeClr>
                    </a:solidFill>
                    <a:latin typeface="+mj-lt"/>
                  </a:rPr>
                  <a:t> </a:t>
                </a:r>
                <a:r>
                  <a:rPr lang="en-US" sz="2200" dirty="0">
                    <a:solidFill>
                      <a:srgbClr val="C00000"/>
                    </a:solidFill>
                    <a:latin typeface="+mj-lt"/>
                  </a:rPr>
                  <a:t>E</a:t>
                </a:r>
                <a:r>
                  <a:rPr lang="en-US" sz="2200" baseline="-25000" dirty="0">
                    <a:solidFill>
                      <a:srgbClr val="C00000"/>
                    </a:solidFill>
                    <a:latin typeface="+mj-lt"/>
                  </a:rPr>
                  <a:t>th</a:t>
                </a:r>
              </a:p>
            </p:txBody>
          </p:sp>
        </mc:Choice>
        <mc:Fallback xmlns="">
          <p:sp>
            <p:nvSpPr>
              <p:cNvPr id="25" name="Rettangolo 35">
                <a:extLst>
                  <a:ext uri="{FF2B5EF4-FFF2-40B4-BE49-F238E27FC236}">
                    <a16:creationId xmlns:a16="http://schemas.microsoft.com/office/drawing/2014/main" id="{FE4C3661-21F9-4B88-B154-68A0FA1E6AE9}"/>
                  </a:ext>
                </a:extLst>
              </p:cNvPr>
              <p:cNvSpPr>
                <a:spLocks noRot="1" noChangeAspect="1" noMove="1" noResize="1" noEditPoints="1" noAdjustHandles="1" noChangeArrowheads="1" noChangeShapeType="1" noTextEdit="1"/>
              </p:cNvSpPr>
              <p:nvPr/>
            </p:nvSpPr>
            <p:spPr>
              <a:xfrm>
                <a:off x="6670157" y="4213311"/>
                <a:ext cx="5209699" cy="439351"/>
              </a:xfrm>
              <a:prstGeom prst="rect">
                <a:avLst/>
              </a:prstGeom>
              <a:blipFill>
                <a:blip r:embed="rId7"/>
                <a:stretch>
                  <a:fillRect t="-6944" b="-29167"/>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11660106-777C-4DD9-BE95-0B9B591F6F61}"/>
              </a:ext>
            </a:extLst>
          </p:cNvPr>
          <p:cNvGrpSpPr/>
          <p:nvPr/>
        </p:nvGrpSpPr>
        <p:grpSpPr>
          <a:xfrm>
            <a:off x="343410" y="1162964"/>
            <a:ext cx="7376236" cy="2291943"/>
            <a:chOff x="343410" y="987120"/>
            <a:chExt cx="7376236" cy="2291943"/>
          </a:xfrm>
        </p:grpSpPr>
        <p:sp>
          <p:nvSpPr>
            <p:cNvPr id="27" name="Content Placeholder 2">
              <a:extLst>
                <a:ext uri="{FF2B5EF4-FFF2-40B4-BE49-F238E27FC236}">
                  <a16:creationId xmlns:a16="http://schemas.microsoft.com/office/drawing/2014/main" id="{B5383E37-3DAC-4AE4-ABAE-D21ADFC54778}"/>
                </a:ext>
              </a:extLst>
            </p:cNvPr>
            <p:cNvSpPr txBox="1">
              <a:spLocks/>
            </p:cNvSpPr>
            <p:nvPr/>
          </p:nvSpPr>
          <p:spPr>
            <a:xfrm>
              <a:off x="343411" y="987120"/>
              <a:ext cx="6270040" cy="76370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buClr>
                  <a:schemeClr val="dk1"/>
                </a:buClr>
                <a:buSzPct val="100000"/>
                <a:buNone/>
              </a:pPr>
              <a:r>
                <a:rPr lang="en-US" sz="2200" dirty="0">
                  <a:latin typeface="+mj-lt"/>
                  <a:ea typeface="PT Serif"/>
                  <a:cs typeface="PT Serif"/>
                  <a:sym typeface="PT Serif"/>
                </a:rPr>
                <a:t>Geoneutrinos are </a:t>
              </a:r>
              <a:r>
                <a:rPr lang="en-US" sz="2200" b="1" dirty="0">
                  <a:latin typeface="+mj-lt"/>
                  <a:ea typeface="PT Serif"/>
                  <a:cs typeface="PT Serif"/>
                  <a:sym typeface="PT Serif"/>
                </a:rPr>
                <a:t>detected by IBD </a:t>
              </a:r>
              <a:r>
                <a:rPr lang="en-US" sz="2200" dirty="0">
                  <a:latin typeface="+mj-lt"/>
                  <a:ea typeface="PT Serif"/>
                  <a:cs typeface="PT Serif"/>
                  <a:sym typeface="PT Serif"/>
                </a:rPr>
                <a:t>in </a:t>
              </a:r>
              <a:r>
                <a:rPr lang="en-US" sz="2200" b="1" dirty="0">
                  <a:latin typeface="+mj-lt"/>
                  <a:ea typeface="PT Serif"/>
                  <a:cs typeface="PT Serif"/>
                  <a:sym typeface="PT Serif"/>
                </a:rPr>
                <a:t>~kton </a:t>
              </a:r>
              <a:r>
                <a:rPr lang="en-US" sz="2200" dirty="0">
                  <a:latin typeface="+mj-lt"/>
                  <a:ea typeface="PT Serif"/>
                  <a:cs typeface="PT Serif"/>
                  <a:sym typeface="PT Serif"/>
                </a:rPr>
                <a:t>Liquid Scintillation Detectors.</a:t>
              </a:r>
            </a:p>
            <a:p>
              <a:pPr marL="0" indent="0">
                <a:spcBef>
                  <a:spcPts val="600"/>
                </a:spcBef>
                <a:buClr>
                  <a:schemeClr val="dk1"/>
                </a:buClr>
                <a:buSzPct val="100000"/>
                <a:buNone/>
              </a:pPr>
              <a:endParaRPr lang="en-US" sz="2200" dirty="0">
                <a:latin typeface="+mj-lt"/>
                <a:ea typeface="PT Serif"/>
                <a:cs typeface="PT Serif"/>
                <a:sym typeface="PT Serif"/>
              </a:endParaRPr>
            </a:p>
          </p:txBody>
        </p:sp>
        <mc:AlternateContent xmlns:mc="http://schemas.openxmlformats.org/markup-compatibility/2006" xmlns:a14="http://schemas.microsoft.com/office/drawing/2010/main">
          <mc:Choice Requires="a14">
            <p:sp>
              <p:nvSpPr>
                <p:cNvPr id="28" name="Rettangolo 27">
                  <a:extLst>
                    <a:ext uri="{FF2B5EF4-FFF2-40B4-BE49-F238E27FC236}">
                      <a16:creationId xmlns:a16="http://schemas.microsoft.com/office/drawing/2014/main" id="{883AFA94-8268-48D2-B0E7-BA3C88F4AA47}"/>
                    </a:ext>
                  </a:extLst>
                </p:cNvPr>
                <p:cNvSpPr/>
                <p:nvPr/>
              </p:nvSpPr>
              <p:spPr>
                <a:xfrm>
                  <a:off x="432000" y="1769224"/>
                  <a:ext cx="6181451"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kumimoji="0" lang="en-US" sz="2200" b="0" i="1"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sym typeface="Arial"/>
                            </a:rPr>
                          </m:ctrlPr>
                        </m:sSubPr>
                        <m:e>
                          <m:acc>
                            <m:accPr>
                              <m:chr m:val="̅"/>
                              <m:ctrlP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ctrlPr>
                            </m:accPr>
                            <m:e>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𝜈</m:t>
                              </m:r>
                            </m:e>
                          </m:acc>
                        </m:e>
                        <m:sub>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𝑒</m:t>
                          </m:r>
                        </m:sub>
                      </m:sSub>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𝑝</m:t>
                      </m:r>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𝑛</m:t>
                      </m:r>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sSup>
                        <m:sSupPr>
                          <m:ctrlP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ctrlPr>
                        </m:sSupPr>
                        <m:e>
                          <m:r>
                            <a:rPr kumimoji="0" lang="en-US" sz="2200" b="0" i="1"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𝑒</m:t>
                          </m:r>
                        </m:e>
                        <m:sup>
                          <m:r>
                            <a:rPr kumimoji="0" lang="en-US" sz="2200" b="0" i="0" u="none" strike="noStrike" kern="0" cap="none" spc="0" normalizeH="0" baseline="0" noProof="0">
                              <a:ln>
                                <a:noFill/>
                              </a:ln>
                              <a:solidFill>
                                <a:schemeClr val="tx1">
                                  <a:lumMod val="75000"/>
                                  <a:lumOff val="25000"/>
                                </a:schemeClr>
                              </a:solidFill>
                              <a:effectLst/>
                              <a:uLnTx/>
                              <a:uFillTx/>
                              <a:latin typeface="Cambria Math" panose="02040503050406030204" pitchFamily="18" charset="0"/>
                              <a:sym typeface="Arial"/>
                            </a:rPr>
                            <m:t>+</m:t>
                          </m:r>
                        </m:sup>
                      </m:sSup>
                      <m:r>
                        <a:rPr kumimoji="0" lang="en-US" sz="2200" b="0" i="0" u="none" strike="noStrike" kern="0" cap="none" spc="0" normalizeH="0" baseline="0" noProof="0" smtClean="0">
                          <a:ln>
                            <a:noFill/>
                          </a:ln>
                          <a:solidFill>
                            <a:schemeClr val="tx1">
                              <a:lumMod val="75000"/>
                              <a:lumOff val="25000"/>
                            </a:schemeClr>
                          </a:solidFill>
                          <a:effectLst/>
                          <a:uLnTx/>
                          <a:uFillTx/>
                          <a:latin typeface="Cambria Math" panose="02040503050406030204" pitchFamily="18" charset="0"/>
                          <a:sym typeface="Arial"/>
                        </a:rPr>
                        <m:t>−</m:t>
                      </m:r>
                    </m:oMath>
                  </a14:m>
                  <a:r>
                    <a:rPr kumimoji="0" lang="en-US" sz="2200" b="0" i="0" u="none" strike="noStrike" kern="0" cap="none" spc="0" normalizeH="0" baseline="0" noProof="0" dirty="0">
                      <a:ln>
                        <a:noFill/>
                      </a:ln>
                      <a:solidFill>
                        <a:schemeClr val="tx1">
                          <a:lumMod val="75000"/>
                          <a:lumOff val="25000"/>
                        </a:schemeClr>
                      </a:solidFill>
                      <a:effectLst/>
                      <a:uLnTx/>
                      <a:uFillTx/>
                      <a:latin typeface="+mj-lt"/>
                      <a:cs typeface="Arial"/>
                      <a:sym typeface="Arial"/>
                    </a:rPr>
                    <a:t> </a:t>
                  </a:r>
                  <a:r>
                    <a:rPr kumimoji="0" lang="en-US" sz="2200" b="0" i="1" u="none" strike="noStrike" kern="0" cap="none" spc="0" normalizeH="0" baseline="0" noProof="0" dirty="0">
                      <a:ln>
                        <a:noFill/>
                      </a:ln>
                      <a:solidFill>
                        <a:srgbClr val="C00000"/>
                      </a:solidFill>
                      <a:effectLst/>
                      <a:uLnTx/>
                      <a:uFillTx/>
                      <a:latin typeface="+mj-lt"/>
                      <a:sym typeface="Arial"/>
                    </a:rPr>
                    <a:t>1.806 MeV</a:t>
                  </a:r>
                </a:p>
              </p:txBody>
            </p:sp>
          </mc:Choice>
          <mc:Fallback xmlns="">
            <p:sp>
              <p:nvSpPr>
                <p:cNvPr id="72" name="Rettangolo 27">
                  <a:extLst>
                    <a:ext uri="{FF2B5EF4-FFF2-40B4-BE49-F238E27FC236}">
                      <a16:creationId xmlns:a16="http://schemas.microsoft.com/office/drawing/2014/main" xmlns="" xmlns:a14="http://schemas.microsoft.com/office/drawing/2010/main" id="{E1C4B9C4-1279-447B-AAC5-6D4E2C99E4E8}"/>
                    </a:ext>
                  </a:extLst>
                </p:cNvPr>
                <p:cNvSpPr>
                  <a:spLocks noRot="1" noChangeAspect="1" noMove="1" noResize="1" noEditPoints="1" noAdjustHandles="1" noChangeArrowheads="1" noChangeShapeType="1" noTextEdit="1"/>
                </p:cNvSpPr>
                <p:nvPr/>
              </p:nvSpPr>
              <p:spPr>
                <a:xfrm>
                  <a:off x="432000" y="1769224"/>
                  <a:ext cx="6181451" cy="430887"/>
                </a:xfrm>
                <a:prstGeom prst="rect">
                  <a:avLst/>
                </a:prstGeom>
                <a:blipFill>
                  <a:blip r:embed="rId5"/>
                  <a:stretch>
                    <a:fillRect t="-9859" b="-28169"/>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FD8D5055-0BA9-4D59-94F0-7E5AFD0091D2}"/>
                    </a:ext>
                  </a:extLst>
                </p:cNvPr>
                <p:cNvSpPr/>
                <p:nvPr/>
              </p:nvSpPr>
              <p:spPr>
                <a:xfrm>
                  <a:off x="343410" y="2432677"/>
                  <a:ext cx="7376236" cy="846386"/>
                </a:xfrm>
                <a:prstGeom prst="rect">
                  <a:avLst/>
                </a:prstGeom>
              </p:spPr>
              <p:txBody>
                <a:bodyPr wrap="square">
                  <a:spAutoFit/>
                </a:bodyPr>
                <a:lstStyle/>
                <a:p>
                  <a:pPr lvl="0">
                    <a:spcBef>
                      <a:spcPts val="600"/>
                    </a:spcBef>
                    <a:buClr>
                      <a:srgbClr val="000000"/>
                    </a:buClr>
                    <a:defRPr/>
                  </a:pPr>
                  <a:r>
                    <a:rPr lang="en-US" sz="2200" kern="0" dirty="0">
                      <a:solidFill>
                        <a:schemeClr val="tx1">
                          <a:lumMod val="75000"/>
                          <a:lumOff val="25000"/>
                        </a:schemeClr>
                      </a:solidFill>
                      <a:latin typeface="+mj-lt"/>
                      <a:ea typeface="PT Serif"/>
                      <a:cs typeface="Calibri" panose="020F0502020204030204" pitchFamily="34" charset="0"/>
                      <a:sym typeface="PT Serif"/>
                    </a:rPr>
                    <a:t>Detection requires the coincidence of 2 delayed light signals.</a:t>
                  </a:r>
                </a:p>
                <a:p>
                  <a:pPr lvl="0">
                    <a:spcBef>
                      <a:spcPts val="600"/>
                    </a:spcBef>
                    <a:defRPr/>
                  </a:pPr>
                  <a:r>
                    <a:rPr lang="en-US" sz="2200" dirty="0">
                      <a:solidFill>
                        <a:schemeClr val="tx1">
                          <a:lumMod val="75000"/>
                          <a:lumOff val="25000"/>
                        </a:schemeClr>
                      </a:solidFill>
                      <a:latin typeface="+mj-lt"/>
                      <a:ea typeface="PT Serif"/>
                      <a:cs typeface="Calibri" panose="020F0502020204030204" pitchFamily="34" charset="0"/>
                      <a:sym typeface="PT Serif"/>
                    </a:rPr>
                    <a:t>It does not permit to observe </a:t>
                  </a:r>
                  <a:r>
                    <a:rPr lang="en-US" sz="2200" baseline="30000" dirty="0">
                      <a:solidFill>
                        <a:schemeClr val="tx1">
                          <a:lumMod val="75000"/>
                          <a:lumOff val="25000"/>
                        </a:schemeClr>
                      </a:solidFill>
                      <a:latin typeface="+mj-lt"/>
                      <a:ea typeface="PT Serif"/>
                      <a:cs typeface="Calibri" panose="020F0502020204030204" pitchFamily="34" charset="0"/>
                      <a:sym typeface="PT Serif"/>
                    </a:rPr>
                    <a:t>40</a:t>
                  </a:r>
                  <a:r>
                    <a:rPr lang="en-US" sz="2200" dirty="0">
                      <a:solidFill>
                        <a:schemeClr val="tx1">
                          <a:lumMod val="75000"/>
                          <a:lumOff val="25000"/>
                        </a:schemeClr>
                      </a:solidFill>
                      <a:latin typeface="+mj-lt"/>
                      <a:ea typeface="PT Serif"/>
                      <a:cs typeface="Calibri" panose="020F0502020204030204" pitchFamily="34" charset="0"/>
                      <a:sym typeface="PT Serif"/>
                    </a:rPr>
                    <a:t>K-</a:t>
                  </a:r>
                  <a14:m>
                    <m:oMath xmlns:m="http://schemas.openxmlformats.org/officeDocument/2006/math">
                      <m:sSub>
                        <m:sSubPr>
                          <m:ctrlPr>
                            <a:rPr lang="en-US" sz="2200" i="1">
                              <a:solidFill>
                                <a:schemeClr val="tx1">
                                  <a:lumMod val="75000"/>
                                  <a:lumOff val="25000"/>
                                </a:schemeClr>
                              </a:solidFill>
                              <a:latin typeface="Cambria Math" panose="02040503050406030204" pitchFamily="18" charset="0"/>
                            </a:rPr>
                          </m:ctrlPr>
                        </m:sSubPr>
                        <m:e>
                          <m:acc>
                            <m:accPr>
                              <m:chr m:val="̅"/>
                              <m:ctrlPr>
                                <a:rPr lang="en-US" sz="2200" i="1">
                                  <a:solidFill>
                                    <a:schemeClr val="tx1">
                                      <a:lumMod val="75000"/>
                                      <a:lumOff val="25000"/>
                                    </a:schemeClr>
                                  </a:solidFill>
                                  <a:latin typeface="Cambria Math" panose="02040503050406030204" pitchFamily="18" charset="0"/>
                                </a:rPr>
                              </m:ctrlPr>
                            </m:accPr>
                            <m:e>
                              <m:r>
                                <a:rPr lang="en-US" sz="2200" i="1">
                                  <a:solidFill>
                                    <a:schemeClr val="tx1">
                                      <a:lumMod val="75000"/>
                                      <a:lumOff val="25000"/>
                                    </a:schemeClr>
                                  </a:solidFill>
                                  <a:latin typeface="Cambria Math" panose="02040503050406030204" pitchFamily="18" charset="0"/>
                                </a:rPr>
                                <m:t>𝜈</m:t>
                              </m:r>
                            </m:e>
                          </m:acc>
                        </m:e>
                        <m:sub>
                          <m:r>
                            <a:rPr lang="en-US" sz="2200" i="1">
                              <a:solidFill>
                                <a:schemeClr val="tx1">
                                  <a:lumMod val="75000"/>
                                  <a:lumOff val="25000"/>
                                </a:schemeClr>
                              </a:solidFill>
                              <a:latin typeface="Cambria Math" panose="02040503050406030204" pitchFamily="18" charset="0"/>
                            </a:rPr>
                            <m:t>𝑒</m:t>
                          </m:r>
                        </m:sub>
                      </m:sSub>
                    </m:oMath>
                  </a14:m>
                  <a:endParaRPr lang="it-IT" sz="2200" dirty="0">
                    <a:solidFill>
                      <a:schemeClr val="tx1">
                        <a:lumMod val="75000"/>
                        <a:lumOff val="25000"/>
                      </a:schemeClr>
                    </a:solidFill>
                    <a:latin typeface="+mj-lt"/>
                  </a:endParaRPr>
                </a:p>
              </p:txBody>
            </p:sp>
          </mc:Choice>
          <mc:Fallback xmlns="">
            <p:sp>
              <p:nvSpPr>
                <p:cNvPr id="18" name="Rectangle 17">
                  <a:extLst>
                    <a:ext uri="{FF2B5EF4-FFF2-40B4-BE49-F238E27FC236}">
                      <a16:creationId xmlns:a16="http://schemas.microsoft.com/office/drawing/2014/main" id="{3A5FDB6A-E761-4A77-A74D-A1B427EA8F5E}"/>
                    </a:ext>
                  </a:extLst>
                </p:cNvPr>
                <p:cNvSpPr>
                  <a:spLocks noRot="1" noChangeAspect="1" noMove="1" noResize="1" noEditPoints="1" noAdjustHandles="1" noChangeArrowheads="1" noChangeShapeType="1" noTextEdit="1"/>
                </p:cNvSpPr>
                <p:nvPr/>
              </p:nvSpPr>
              <p:spPr>
                <a:xfrm>
                  <a:off x="343410" y="2432677"/>
                  <a:ext cx="7376236" cy="846386"/>
                </a:xfrm>
                <a:prstGeom prst="rect">
                  <a:avLst/>
                </a:prstGeom>
                <a:blipFill>
                  <a:blip r:embed="rId8"/>
                  <a:stretch>
                    <a:fillRect l="-1074" t="-5036" b="-13669"/>
                  </a:stretch>
                </a:blipFill>
              </p:spPr>
              <p:txBody>
                <a:bodyPr/>
                <a:lstStyle/>
                <a:p>
                  <a:r>
                    <a:rPr lang="en-US">
                      <a:noFill/>
                    </a:rPr>
                    <a:t> </a:t>
                  </a:r>
                </a:p>
              </p:txBody>
            </p:sp>
          </mc:Fallback>
        </mc:AlternateContent>
      </p:grpSp>
    </p:spTree>
    <p:extLst>
      <p:ext uri="{BB962C8B-B14F-4D97-AF65-F5344CB8AC3E}">
        <p14:creationId xmlns:p14="http://schemas.microsoft.com/office/powerpoint/2010/main" val="393289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9" y="228600"/>
            <a:ext cx="8108372" cy="904875"/>
          </a:xfrm>
        </p:spPr>
        <p:txBody>
          <a:bodyPr>
            <a:normAutofit fontScale="90000"/>
          </a:bodyPr>
          <a:lstStyle/>
          <a:p>
            <a:r>
              <a:rPr lang="en-US" dirty="0">
                <a:solidFill>
                  <a:schemeClr val="tx1"/>
                </a:solidFill>
                <a:latin typeface="Raleway" pitchFamily="2" charset="0"/>
              </a:rPr>
              <a:t>IBD target isotopes for </a:t>
            </a:r>
            <a:r>
              <a:rPr lang="en-US" baseline="30000" dirty="0">
                <a:solidFill>
                  <a:schemeClr val="tx1"/>
                </a:solidFill>
                <a:latin typeface="Raleway" pitchFamily="2" charset="0"/>
              </a:rPr>
              <a:t>40</a:t>
            </a:r>
            <a:r>
              <a:rPr lang="en-US" dirty="0">
                <a:solidFill>
                  <a:schemeClr val="tx1"/>
                </a:solidFill>
                <a:latin typeface="Raleway" pitchFamily="2" charset="0"/>
              </a:rPr>
              <a:t>K detection</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a:xfrm>
            <a:off x="8610600" y="6383178"/>
            <a:ext cx="2743200" cy="338296"/>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5" name="Table 4">
            <a:extLst>
              <a:ext uri="{FF2B5EF4-FFF2-40B4-BE49-F238E27FC236}">
                <a16:creationId xmlns:a16="http://schemas.microsoft.com/office/drawing/2014/main" id="{2E119146-C1D0-4C73-A0DD-EBCBDB0CB404}"/>
              </a:ext>
            </a:extLst>
          </p:cNvPr>
          <p:cNvGraphicFramePr>
            <a:graphicFrameLocks noGrp="1"/>
          </p:cNvGraphicFramePr>
          <p:nvPr>
            <p:extLst>
              <p:ext uri="{D42A27DB-BD31-4B8C-83A1-F6EECF244321}">
                <p14:modId xmlns:p14="http://schemas.microsoft.com/office/powerpoint/2010/main" val="3880117884"/>
              </p:ext>
            </p:extLst>
          </p:nvPr>
        </p:nvGraphicFramePr>
        <p:xfrm>
          <a:off x="0" y="1283678"/>
          <a:ext cx="12192000" cy="5574312"/>
        </p:xfrm>
        <a:graphic>
          <a:graphicData uri="http://schemas.openxmlformats.org/drawingml/2006/table">
            <a:tbl>
              <a:tblPr firstRow="1" firstCol="1" bandRow="1"/>
              <a:tblGrid>
                <a:gridCol w="4484554">
                  <a:extLst>
                    <a:ext uri="{9D8B030D-6E8A-4147-A177-3AD203B41FA5}">
                      <a16:colId xmlns:a16="http://schemas.microsoft.com/office/drawing/2014/main" val="3976114320"/>
                    </a:ext>
                  </a:extLst>
                </a:gridCol>
                <a:gridCol w="2762492">
                  <a:extLst>
                    <a:ext uri="{9D8B030D-6E8A-4147-A177-3AD203B41FA5}">
                      <a16:colId xmlns:a16="http://schemas.microsoft.com/office/drawing/2014/main" val="3095797639"/>
                    </a:ext>
                  </a:extLst>
                </a:gridCol>
                <a:gridCol w="2543031">
                  <a:extLst>
                    <a:ext uri="{9D8B030D-6E8A-4147-A177-3AD203B41FA5}">
                      <a16:colId xmlns:a16="http://schemas.microsoft.com/office/drawing/2014/main" val="2206911556"/>
                    </a:ext>
                  </a:extLst>
                </a:gridCol>
                <a:gridCol w="2401923">
                  <a:extLst>
                    <a:ext uri="{9D8B030D-6E8A-4147-A177-3AD203B41FA5}">
                      <a16:colId xmlns:a16="http://schemas.microsoft.com/office/drawing/2014/main" val="3096401147"/>
                    </a:ext>
                  </a:extLst>
                </a:gridCol>
              </a:tblGrid>
              <a:tr h="464526">
                <a:tc>
                  <a:txBody>
                    <a:bodyPr/>
                    <a:lstStyle/>
                    <a:p>
                      <a:pPr marL="0" marR="0" indent="0" algn="ctr">
                        <a:lnSpc>
                          <a:spcPct val="100000"/>
                        </a:lnSpc>
                        <a:spcBef>
                          <a:spcPts val="0"/>
                        </a:spcBef>
                        <a:spcAft>
                          <a:spcPts val="0"/>
                        </a:spcAft>
                      </a:pPr>
                      <a:r>
                        <a:rPr lang="en-US" sz="2000" b="1" dirty="0">
                          <a:effectLst/>
                          <a:latin typeface="+mj-lt"/>
                          <a:ea typeface="Calibri" panose="020F0502020204030204" pitchFamily="34" charset="0"/>
                          <a:cs typeface="Calibri" panose="020F0502020204030204" pitchFamily="34" charset="0"/>
                        </a:rPr>
                        <a:t>Target process</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a:lnSpc>
                          <a:spcPct val="100000"/>
                        </a:lnSpc>
                        <a:spcBef>
                          <a:spcPts val="0"/>
                        </a:spcBef>
                        <a:spcAft>
                          <a:spcPts val="0"/>
                        </a:spcAft>
                      </a:pPr>
                      <a:r>
                        <a:rPr lang="en-US" sz="2000" b="1" dirty="0">
                          <a:effectLst/>
                          <a:latin typeface="+mj-lt"/>
                          <a:ea typeface="Calibri" panose="020F0502020204030204" pitchFamily="34" charset="0"/>
                          <a:cs typeface="Calibri" panose="020F0502020204030204" pitchFamily="34" charset="0"/>
                        </a:rPr>
                        <a:t>Isotopic abundance [</a:t>
                      </a:r>
                      <a:r>
                        <a:rPr lang="en-US" sz="2000" b="1" i="1" dirty="0">
                          <a:effectLst/>
                          <a:latin typeface="+mj-lt"/>
                          <a:ea typeface="Calibri" panose="020F0502020204030204" pitchFamily="34" charset="0"/>
                          <a:cs typeface="Calibri" panose="020F0502020204030204" pitchFamily="34" charset="0"/>
                        </a:rPr>
                        <a:t>%</a:t>
                      </a:r>
                      <a:r>
                        <a:rPr lang="en-US" sz="2000" b="1" dirty="0">
                          <a:effectLst/>
                          <a:latin typeface="+mj-lt"/>
                          <a:ea typeface="Calibri" panose="020F0502020204030204" pitchFamily="34" charset="0"/>
                          <a:cs typeface="Calibri" panose="020F0502020204030204" pitchFamily="34" charset="0"/>
                        </a:rPr>
                        <a:t>]</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a:lnSpc>
                          <a:spcPct val="100000"/>
                        </a:lnSpc>
                        <a:spcBef>
                          <a:spcPts val="0"/>
                        </a:spcBef>
                        <a:spcAft>
                          <a:spcPts val="0"/>
                        </a:spcAft>
                      </a:pPr>
                      <a:r>
                        <a:rPr lang="en-US" sz="2000" b="1" dirty="0">
                          <a:effectLst/>
                          <a:latin typeface="+mj-lt"/>
                          <a:ea typeface="Times New Roman" panose="02020603050405020304" pitchFamily="18" charset="0"/>
                          <a:cs typeface="Calibri" panose="020F0502020204030204" pitchFamily="34" charset="0"/>
                        </a:rPr>
                        <a:t>E</a:t>
                      </a:r>
                      <a:r>
                        <a:rPr lang="en-US" sz="2000" b="1" baseline="-25000" dirty="0">
                          <a:effectLst/>
                          <a:latin typeface="+mj-lt"/>
                          <a:ea typeface="Times New Roman" panose="02020603050405020304" pitchFamily="18" charset="0"/>
                          <a:cs typeface="Calibri" panose="020F0502020204030204" pitchFamily="34" charset="0"/>
                        </a:rPr>
                        <a:t>th</a:t>
                      </a:r>
                      <a:r>
                        <a:rPr lang="en-US" sz="2000" b="1" dirty="0">
                          <a:effectLst/>
                          <a:latin typeface="+mj-lt"/>
                          <a:ea typeface="Times New Roman" panose="02020603050405020304" pitchFamily="18" charset="0"/>
                          <a:cs typeface="Calibri" panose="020F0502020204030204" pitchFamily="34" charset="0"/>
                        </a:rPr>
                        <a:t> [MeV]</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tc>
                  <a:txBody>
                    <a:bodyPr/>
                    <a:lstStyle/>
                    <a:p>
                      <a:pPr marL="0" marR="0" indent="0" algn="ctr">
                        <a:lnSpc>
                          <a:spcPct val="100000"/>
                        </a:lnSpc>
                        <a:spcBef>
                          <a:spcPts val="0"/>
                        </a:spcBef>
                        <a:spcAft>
                          <a:spcPts val="0"/>
                        </a:spcAft>
                      </a:pPr>
                      <a:r>
                        <a:rPr lang="en-US" sz="2000" b="1" dirty="0">
                          <a:effectLst/>
                          <a:latin typeface="+mj-lt"/>
                          <a:ea typeface="Times New Roman" panose="02020603050405020304" pitchFamily="18" charset="0"/>
                          <a:cs typeface="Calibri" panose="020F0502020204030204" pitchFamily="34" charset="0"/>
                        </a:rPr>
                        <a:t>Log </a:t>
                      </a:r>
                      <a:r>
                        <a:rPr lang="en-US" sz="2000" b="1" i="1" dirty="0">
                          <a:effectLst/>
                          <a:latin typeface="+mj-lt"/>
                          <a:ea typeface="Times New Roman" panose="02020603050405020304" pitchFamily="18" charset="0"/>
                          <a:cs typeface="Calibri" panose="020F0502020204030204" pitchFamily="34" charset="0"/>
                        </a:rPr>
                        <a:t>ft</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36714948"/>
                  </a:ext>
                </a:extLst>
              </a:tr>
              <a:tr h="464526">
                <a:tc>
                  <a:txBody>
                    <a:bodyPr/>
                    <a:lstStyle/>
                    <a:p>
                      <a:pPr marL="0" marR="0" indent="0" algn="ctr">
                        <a:lnSpc>
                          <a:spcPct val="100000"/>
                        </a:lnSpc>
                        <a:spcBef>
                          <a:spcPts val="0"/>
                        </a:spcBef>
                        <a:spcAft>
                          <a:spcPts val="0"/>
                        </a:spcAft>
                      </a:pPr>
                      <a:r>
                        <a:rPr lang="en-US" sz="2100" baseline="30000" dirty="0">
                          <a:solidFill>
                            <a:schemeClr val="bg1">
                              <a:lumMod val="65000"/>
                            </a:schemeClr>
                          </a:solidFill>
                          <a:effectLst/>
                          <a:latin typeface="+mj-lt"/>
                          <a:ea typeface="Calibri" panose="020F0502020204030204" pitchFamily="34" charset="0"/>
                          <a:cs typeface="Calibri" panose="020F0502020204030204" pitchFamily="34" charset="0"/>
                        </a:rPr>
                        <a:t>1</a:t>
                      </a:r>
                      <a:r>
                        <a:rPr lang="en-US" sz="2100" dirty="0">
                          <a:solidFill>
                            <a:schemeClr val="bg1">
                              <a:lumMod val="65000"/>
                            </a:schemeClr>
                          </a:solidFill>
                          <a:effectLst/>
                          <a:latin typeface="+mj-lt"/>
                          <a:ea typeface="Calibri" panose="020F0502020204030204" pitchFamily="34" charset="0"/>
                          <a:cs typeface="Calibri" panose="020F0502020204030204" pitchFamily="34" charset="0"/>
                        </a:rPr>
                        <a:t>H → </a:t>
                      </a:r>
                      <a:r>
                        <a:rPr lang="en-US" sz="2100" baseline="30000" dirty="0">
                          <a:solidFill>
                            <a:schemeClr val="bg1">
                              <a:lumMod val="65000"/>
                            </a:schemeClr>
                          </a:solidFill>
                          <a:effectLst/>
                          <a:latin typeface="+mj-lt"/>
                          <a:ea typeface="Calibri" panose="020F0502020204030204" pitchFamily="34" charset="0"/>
                          <a:cs typeface="Calibri" panose="020F0502020204030204" pitchFamily="34" charset="0"/>
                        </a:rPr>
                        <a:t>1</a:t>
                      </a:r>
                      <a:r>
                        <a:rPr lang="en-US" sz="2100" dirty="0">
                          <a:solidFill>
                            <a:schemeClr val="bg1">
                              <a:lumMod val="65000"/>
                            </a:schemeClr>
                          </a:solidFill>
                          <a:effectLst/>
                          <a:latin typeface="+mj-lt"/>
                          <a:ea typeface="Calibri" panose="020F0502020204030204" pitchFamily="34" charset="0"/>
                          <a:cs typeface="Calibri" panose="020F0502020204030204" pitchFamily="34" charset="0"/>
                        </a:rPr>
                        <a:t>n</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a:noFill/>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99.99</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1.806</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3.0</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5319708"/>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3</a:t>
                      </a:r>
                      <a:r>
                        <a:rPr lang="it-IT" sz="2100" dirty="0">
                          <a:effectLst/>
                          <a:latin typeface="+mj-lt"/>
                          <a:ea typeface="Calibri" panose="020F0502020204030204" pitchFamily="34" charset="0"/>
                          <a:cs typeface="Calibri" panose="020F0502020204030204" pitchFamily="34" charset="0"/>
                        </a:rPr>
                        <a:t>He → </a:t>
                      </a:r>
                      <a:r>
                        <a:rPr lang="it-IT" sz="2100" baseline="30000" dirty="0">
                          <a:effectLst/>
                          <a:latin typeface="+mj-lt"/>
                          <a:ea typeface="Calibri" panose="020F0502020204030204" pitchFamily="34" charset="0"/>
                          <a:cs typeface="Calibri" panose="020F0502020204030204" pitchFamily="34" charset="0"/>
                        </a:rPr>
                        <a:t>3</a:t>
                      </a:r>
                      <a:r>
                        <a:rPr lang="it-IT" sz="2100" dirty="0">
                          <a:effectLst/>
                          <a:latin typeface="+mj-lt"/>
                          <a:ea typeface="Calibri" panose="020F0502020204030204" pitchFamily="34" charset="0"/>
                          <a:cs typeface="Calibri" panose="020F0502020204030204" pitchFamily="34" charset="0"/>
                        </a:rPr>
                        <a:t>H</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1.34 ∙ 10</a:t>
                      </a:r>
                      <a:r>
                        <a:rPr lang="it-IT" sz="2100" baseline="30000" dirty="0">
                          <a:effectLst/>
                          <a:latin typeface="+mj-lt"/>
                          <a:ea typeface="Calibri" panose="020F0502020204030204" pitchFamily="34" charset="0"/>
                          <a:cs typeface="Calibri" panose="020F0502020204030204" pitchFamily="34" charset="0"/>
                        </a:rPr>
                        <a:t>-4</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1.041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3.1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0234306"/>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14</a:t>
                      </a:r>
                      <a:r>
                        <a:rPr lang="it-IT" sz="2100" dirty="0">
                          <a:effectLst/>
                          <a:latin typeface="+mj-lt"/>
                          <a:ea typeface="Calibri" panose="020F0502020204030204" pitchFamily="34" charset="0"/>
                          <a:cs typeface="Calibri" panose="020F0502020204030204" pitchFamily="34" charset="0"/>
                        </a:rPr>
                        <a:t>N → </a:t>
                      </a:r>
                      <a:r>
                        <a:rPr lang="it-IT" sz="2100" baseline="30000" dirty="0">
                          <a:effectLst/>
                          <a:latin typeface="+mj-lt"/>
                          <a:ea typeface="Calibri" panose="020F0502020204030204" pitchFamily="34" charset="0"/>
                          <a:cs typeface="Calibri" panose="020F0502020204030204" pitchFamily="34" charset="0"/>
                        </a:rPr>
                        <a:t>14</a:t>
                      </a:r>
                      <a:r>
                        <a:rPr lang="it-IT" sz="2100" dirty="0">
                          <a:effectLst/>
                          <a:latin typeface="+mj-lt"/>
                          <a:ea typeface="Calibri" panose="020F0502020204030204" pitchFamily="34" charset="0"/>
                          <a:cs typeface="Calibri" panose="020F0502020204030204" pitchFamily="34" charset="0"/>
                        </a:rPr>
                        <a:t>C</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99.64</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9.0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0981219"/>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35</a:t>
                      </a:r>
                      <a:r>
                        <a:rPr lang="it-IT" sz="2100" dirty="0">
                          <a:effectLst/>
                          <a:latin typeface="+mj-lt"/>
                          <a:ea typeface="Calibri" panose="020F0502020204030204" pitchFamily="34" charset="0"/>
                          <a:cs typeface="Calibri" panose="020F0502020204030204" pitchFamily="34" charset="0"/>
                        </a:rPr>
                        <a:t>Cl → </a:t>
                      </a:r>
                      <a:r>
                        <a:rPr lang="it-IT" sz="2100" baseline="30000" dirty="0">
                          <a:effectLst/>
                          <a:latin typeface="+mj-lt"/>
                          <a:ea typeface="Calibri" panose="020F0502020204030204" pitchFamily="34" charset="0"/>
                          <a:cs typeface="Calibri" panose="020F0502020204030204" pitchFamily="34" charset="0"/>
                        </a:rPr>
                        <a:t>35</a:t>
                      </a:r>
                      <a:r>
                        <a:rPr lang="it-IT" sz="2100" dirty="0">
                          <a:effectLst/>
                          <a:latin typeface="+mj-lt"/>
                          <a:ea typeface="Calibri" panose="020F0502020204030204" pitchFamily="34" charset="0"/>
                          <a:cs typeface="Calibri" panose="020F0502020204030204" pitchFamily="34" charset="0"/>
                        </a:rPr>
                        <a:t>S</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75.76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1.189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2566891"/>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63</a:t>
                      </a:r>
                      <a:r>
                        <a:rPr lang="it-IT" sz="2100" dirty="0">
                          <a:effectLst/>
                          <a:latin typeface="+mj-lt"/>
                          <a:ea typeface="Calibri" panose="020F0502020204030204" pitchFamily="34" charset="0"/>
                          <a:cs typeface="Calibri" panose="020F0502020204030204" pitchFamily="34" charset="0"/>
                        </a:rPr>
                        <a:t>Cu → </a:t>
                      </a:r>
                      <a:r>
                        <a:rPr lang="it-IT" sz="2100" baseline="30000" dirty="0">
                          <a:effectLst/>
                          <a:latin typeface="+mj-lt"/>
                          <a:ea typeface="Calibri" panose="020F0502020204030204" pitchFamily="34" charset="0"/>
                          <a:cs typeface="Calibri" panose="020F0502020204030204" pitchFamily="34" charset="0"/>
                        </a:rPr>
                        <a:t>63</a:t>
                      </a:r>
                      <a:r>
                        <a:rPr lang="it-IT" sz="2100" dirty="0">
                          <a:effectLst/>
                          <a:latin typeface="+mj-lt"/>
                          <a:ea typeface="Calibri" panose="020F0502020204030204" pitchFamily="34" charset="0"/>
                          <a:cs typeface="Calibri" panose="020F0502020204030204" pitchFamily="34" charset="0"/>
                        </a:rPr>
                        <a:t>Ni</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69.15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1.089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6.7</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590370950"/>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63</a:t>
                      </a:r>
                      <a:r>
                        <a:rPr lang="it-IT" sz="2100" dirty="0">
                          <a:effectLst/>
                          <a:latin typeface="+mj-lt"/>
                          <a:ea typeface="Calibri" panose="020F0502020204030204" pitchFamily="34" charset="0"/>
                          <a:cs typeface="Calibri" panose="020F0502020204030204" pitchFamily="34" charset="0"/>
                        </a:rPr>
                        <a:t>Cu → </a:t>
                      </a:r>
                      <a:r>
                        <a:rPr lang="it-IT" sz="2100" baseline="30000" dirty="0">
                          <a:effectLst/>
                          <a:latin typeface="+mj-lt"/>
                          <a:ea typeface="Calibri" panose="020F0502020204030204" pitchFamily="34" charset="0"/>
                          <a:cs typeface="Calibri" panose="020F0502020204030204" pitchFamily="34" charset="0"/>
                        </a:rPr>
                        <a:t>63</a:t>
                      </a:r>
                      <a:r>
                        <a:rPr lang="it-IT" sz="2100" dirty="0">
                          <a:effectLst/>
                          <a:latin typeface="+mj-lt"/>
                          <a:ea typeface="Calibri" panose="020F0502020204030204" pitchFamily="34" charset="0"/>
                          <a:cs typeface="Calibri" panose="020F0502020204030204" pitchFamily="34" charset="0"/>
                        </a:rPr>
                        <a:t>Ni*</a:t>
                      </a:r>
                    </a:p>
                  </a:txBody>
                  <a:tcPr marL="39360" marR="3936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it-IT"/>
                    </a:p>
                  </a:txBody>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1230971"/>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79</a:t>
                      </a:r>
                      <a:r>
                        <a:rPr lang="it-IT" sz="2100" dirty="0">
                          <a:effectLst/>
                          <a:latin typeface="+mj-lt"/>
                          <a:ea typeface="Calibri" panose="020F0502020204030204" pitchFamily="34" charset="0"/>
                          <a:cs typeface="Calibri" panose="020F0502020204030204" pitchFamily="34" charset="0"/>
                        </a:rPr>
                        <a:t>Br → </a:t>
                      </a:r>
                      <a:r>
                        <a:rPr lang="it-IT" sz="2100" baseline="30000" dirty="0">
                          <a:effectLst/>
                          <a:latin typeface="+mj-lt"/>
                          <a:ea typeface="Calibri" panose="020F0502020204030204" pitchFamily="34" charset="0"/>
                          <a:cs typeface="Calibri" panose="020F0502020204030204" pitchFamily="34" charset="0"/>
                        </a:rPr>
                        <a:t>79</a:t>
                      </a:r>
                      <a:r>
                        <a:rPr lang="it-IT" sz="2100" dirty="0">
                          <a:effectLst/>
                          <a:latin typeface="+mj-lt"/>
                          <a:ea typeface="Calibri" panose="020F0502020204030204" pitchFamily="34" charset="0"/>
                          <a:cs typeface="Calibri" panose="020F0502020204030204" pitchFamily="34" charset="0"/>
                        </a:rPr>
                        <a:t>Se</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rowSpan="2">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50.69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1.173</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57036727"/>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79</a:t>
                      </a:r>
                      <a:r>
                        <a:rPr lang="it-IT" sz="2100" dirty="0">
                          <a:effectLst/>
                          <a:latin typeface="+mj-lt"/>
                          <a:ea typeface="Calibri" panose="020F0502020204030204" pitchFamily="34" charset="0"/>
                          <a:cs typeface="Calibri" panose="020F0502020204030204" pitchFamily="34" charset="0"/>
                        </a:rPr>
                        <a:t>Br → </a:t>
                      </a:r>
                      <a:r>
                        <a:rPr lang="it-IT" sz="2100" baseline="30000" dirty="0">
                          <a:effectLst/>
                          <a:latin typeface="+mj-lt"/>
                          <a:ea typeface="Calibri" panose="020F0502020204030204" pitchFamily="34" charset="0"/>
                          <a:cs typeface="Calibri" panose="020F0502020204030204" pitchFamily="34" charset="0"/>
                        </a:rPr>
                        <a:t>79</a:t>
                      </a:r>
                      <a:r>
                        <a:rPr lang="it-IT" sz="2100" dirty="0">
                          <a:effectLst/>
                          <a:latin typeface="+mj-lt"/>
                          <a:ea typeface="Calibri" panose="020F0502020204030204" pitchFamily="34" charset="0"/>
                          <a:cs typeface="Calibri" panose="020F0502020204030204" pitchFamily="34" charset="0"/>
                        </a:rPr>
                        <a:t>Se*</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it-IT"/>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1.268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3227727"/>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106</a:t>
                      </a:r>
                      <a:r>
                        <a:rPr lang="it-IT" sz="2100" dirty="0">
                          <a:effectLst/>
                          <a:latin typeface="+mj-lt"/>
                          <a:ea typeface="Calibri" panose="020F0502020204030204" pitchFamily="34" charset="0"/>
                          <a:cs typeface="Calibri" panose="020F0502020204030204" pitchFamily="34" charset="0"/>
                        </a:rPr>
                        <a:t>Cd → </a:t>
                      </a:r>
                      <a:r>
                        <a:rPr lang="it-IT" sz="2100" baseline="30000" dirty="0">
                          <a:effectLst/>
                          <a:latin typeface="+mj-lt"/>
                          <a:ea typeface="Calibri" panose="020F0502020204030204" pitchFamily="34" charset="0"/>
                          <a:cs typeface="Calibri" panose="020F0502020204030204" pitchFamily="34" charset="0"/>
                        </a:rPr>
                        <a:t>106</a:t>
                      </a:r>
                      <a:r>
                        <a:rPr lang="it-IT" sz="2100" dirty="0">
                          <a:effectLst/>
                          <a:latin typeface="+mj-lt"/>
                          <a:ea typeface="Calibri" panose="020F0502020204030204" pitchFamily="34" charset="0"/>
                          <a:cs typeface="Calibri" panose="020F0502020204030204" pitchFamily="34" charset="0"/>
                        </a:rPr>
                        <a:t>Ag</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1.212</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4.1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4256036"/>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151</a:t>
                      </a:r>
                      <a:r>
                        <a:rPr lang="it-IT" sz="2100" dirty="0">
                          <a:effectLst/>
                          <a:latin typeface="+mj-lt"/>
                          <a:ea typeface="Calibri" panose="020F0502020204030204" pitchFamily="34" charset="0"/>
                          <a:cs typeface="Calibri" panose="020F0502020204030204" pitchFamily="34" charset="0"/>
                        </a:rPr>
                        <a:t>Eu → </a:t>
                      </a:r>
                      <a:r>
                        <a:rPr lang="it-IT" sz="2100" baseline="30000" dirty="0">
                          <a:effectLst/>
                          <a:latin typeface="+mj-lt"/>
                          <a:ea typeface="Calibri" panose="020F0502020204030204" pitchFamily="34" charset="0"/>
                          <a:cs typeface="Calibri" panose="020F0502020204030204" pitchFamily="34" charset="0"/>
                        </a:rPr>
                        <a:t>151</a:t>
                      </a:r>
                      <a:r>
                        <a:rPr lang="it-IT" sz="2100" dirty="0">
                          <a:effectLst/>
                          <a:latin typeface="+mj-lt"/>
                          <a:ea typeface="Calibri" panose="020F0502020204030204" pitchFamily="34" charset="0"/>
                          <a:cs typeface="Calibri" panose="020F0502020204030204" pitchFamily="34" charset="0"/>
                        </a:rPr>
                        <a:t>Sm</a:t>
                      </a:r>
                    </a:p>
                  </a:txBody>
                  <a:tcPr marL="39360" marR="3936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rowSpan="2">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47.81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1.099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7.5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19052523"/>
                  </a:ext>
                </a:extLst>
              </a:tr>
              <a:tr h="464526">
                <a:tc>
                  <a:txBody>
                    <a:bodyPr/>
                    <a:lstStyle/>
                    <a:p>
                      <a:pPr marL="0" marR="0" indent="0" algn="ctr">
                        <a:lnSpc>
                          <a:spcPct val="100000"/>
                        </a:lnSpc>
                        <a:spcBef>
                          <a:spcPts val="0"/>
                        </a:spcBef>
                        <a:spcAft>
                          <a:spcPts val="0"/>
                        </a:spcAft>
                      </a:pPr>
                      <a:r>
                        <a:rPr lang="it-IT" sz="2100" baseline="30000" dirty="0">
                          <a:effectLst/>
                          <a:latin typeface="+mj-lt"/>
                          <a:ea typeface="Calibri" panose="020F0502020204030204" pitchFamily="34" charset="0"/>
                          <a:cs typeface="Calibri" panose="020F0502020204030204" pitchFamily="34" charset="0"/>
                        </a:rPr>
                        <a:t>151</a:t>
                      </a:r>
                      <a:r>
                        <a:rPr lang="it-IT" sz="2100" dirty="0">
                          <a:effectLst/>
                          <a:latin typeface="+mj-lt"/>
                          <a:ea typeface="Calibri" panose="020F0502020204030204" pitchFamily="34" charset="0"/>
                          <a:cs typeface="Calibri" panose="020F0502020204030204" pitchFamily="34" charset="0"/>
                        </a:rPr>
                        <a:t>Eu → </a:t>
                      </a:r>
                      <a:r>
                        <a:rPr lang="it-IT" sz="2100" baseline="30000" dirty="0">
                          <a:effectLst/>
                          <a:latin typeface="+mj-lt"/>
                          <a:ea typeface="Calibri" panose="020F0502020204030204" pitchFamily="34" charset="0"/>
                          <a:cs typeface="Calibri" panose="020F0502020204030204" pitchFamily="34" charset="0"/>
                        </a:rPr>
                        <a:t>151</a:t>
                      </a:r>
                      <a:r>
                        <a:rPr lang="it-IT" sz="2100" dirty="0">
                          <a:effectLst/>
                          <a:latin typeface="+mj-lt"/>
                          <a:ea typeface="Calibri" panose="020F0502020204030204" pitchFamily="34" charset="0"/>
                          <a:cs typeface="Calibri" panose="020F0502020204030204" pitchFamily="34" charset="0"/>
                        </a:rPr>
                        <a:t>Sm*</a:t>
                      </a:r>
                    </a:p>
                  </a:txBody>
                  <a:tcPr marL="39360" marR="3936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it-IT"/>
                    </a:p>
                  </a:txBody>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1.266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5649496"/>
                  </a:ext>
                </a:extLst>
              </a:tr>
            </a:tbl>
          </a:graphicData>
        </a:graphic>
      </p:graphicFrame>
      <p:sp>
        <p:nvSpPr>
          <p:cNvPr id="6" name="Google Shape;64;p12">
            <a:extLst>
              <a:ext uri="{FF2B5EF4-FFF2-40B4-BE49-F238E27FC236}">
                <a16:creationId xmlns:a16="http://schemas.microsoft.com/office/drawing/2014/main" id="{AF431F0C-968A-4D4D-B6D9-6040D2FF867D}"/>
              </a:ext>
            </a:extLst>
          </p:cNvPr>
          <p:cNvSpPr txBox="1"/>
          <p:nvPr/>
        </p:nvSpPr>
        <p:spPr>
          <a:xfrm>
            <a:off x="8545032" y="776483"/>
            <a:ext cx="3646968" cy="432092"/>
          </a:xfrm>
          <a:prstGeom prst="rect">
            <a:avLst/>
          </a:prstGeom>
          <a:noFill/>
          <a:ln>
            <a:noFill/>
          </a:ln>
        </p:spPr>
        <p:txBody>
          <a:bodyPr spcFirstLastPara="1" wrap="square" lIns="91425" tIns="91425" rIns="91425" bIns="91425" anchor="t" anchorCtr="0">
            <a:noAutofit/>
          </a:bodyPr>
          <a:lstStyle/>
          <a:p>
            <a:pPr algn="r">
              <a:spcBef>
                <a:spcPts val="600"/>
              </a:spcBef>
            </a:pPr>
            <a:r>
              <a:rPr lang="en-US" sz="1600" dirty="0">
                <a:solidFill>
                  <a:schemeClr val="tx1"/>
                </a:solidFill>
                <a:latin typeface="+mj-lt"/>
                <a:ea typeface="PT Serif"/>
                <a:cs typeface="Calibri" panose="020F0502020204030204" pitchFamily="34" charset="0"/>
                <a:sym typeface="PT Serif"/>
              </a:rPr>
              <a:t>Data from ENSDF database </a:t>
            </a:r>
            <a:endParaRPr sz="1600" dirty="0">
              <a:solidFill>
                <a:schemeClr val="tx1"/>
              </a:solidFill>
              <a:latin typeface="+mj-lt"/>
              <a:ea typeface="PT Serif"/>
              <a:cs typeface="PT Serif"/>
              <a:sym typeface="PT Serif"/>
            </a:endParaRPr>
          </a:p>
        </p:txBody>
      </p:sp>
      <p:graphicFrame>
        <p:nvGraphicFramePr>
          <p:cNvPr id="7" name="Table 6">
            <a:extLst>
              <a:ext uri="{FF2B5EF4-FFF2-40B4-BE49-F238E27FC236}">
                <a16:creationId xmlns:a16="http://schemas.microsoft.com/office/drawing/2014/main" id="{D5DDB0A5-747A-45A3-BF69-DA35FF2339E5}"/>
              </a:ext>
            </a:extLst>
          </p:cNvPr>
          <p:cNvGraphicFramePr>
            <a:graphicFrameLocks noGrp="1"/>
          </p:cNvGraphicFramePr>
          <p:nvPr>
            <p:extLst>
              <p:ext uri="{D42A27DB-BD31-4B8C-83A1-F6EECF244321}">
                <p14:modId xmlns:p14="http://schemas.microsoft.com/office/powerpoint/2010/main" val="538270038"/>
              </p:ext>
            </p:extLst>
          </p:nvPr>
        </p:nvGraphicFramePr>
        <p:xfrm>
          <a:off x="4482805" y="1283677"/>
          <a:ext cx="2762492" cy="5574318"/>
        </p:xfrm>
        <a:graphic>
          <a:graphicData uri="http://schemas.openxmlformats.org/drawingml/2006/table">
            <a:tbl>
              <a:tblPr firstRow="1" firstCol="1" bandRow="1"/>
              <a:tblGrid>
                <a:gridCol w="2762492">
                  <a:extLst>
                    <a:ext uri="{9D8B030D-6E8A-4147-A177-3AD203B41FA5}">
                      <a16:colId xmlns:a16="http://schemas.microsoft.com/office/drawing/2014/main" val="2131068837"/>
                    </a:ext>
                  </a:extLst>
                </a:gridCol>
              </a:tblGrid>
              <a:tr h="464526">
                <a:tc>
                  <a:txBody>
                    <a:bodyPr/>
                    <a:lstStyle/>
                    <a:p>
                      <a:pPr marL="0" marR="0" indent="0" algn="ctr">
                        <a:lnSpc>
                          <a:spcPct val="100000"/>
                        </a:lnSpc>
                        <a:spcBef>
                          <a:spcPts val="0"/>
                        </a:spcBef>
                        <a:spcAft>
                          <a:spcPts val="0"/>
                        </a:spcAft>
                      </a:pPr>
                      <a:r>
                        <a:rPr lang="en-US" sz="2000" b="1" dirty="0">
                          <a:effectLst/>
                          <a:latin typeface="+mj-lt"/>
                          <a:ea typeface="Calibri" panose="020F0502020204030204" pitchFamily="34" charset="0"/>
                          <a:cs typeface="Calibri" panose="020F0502020204030204" pitchFamily="34" charset="0"/>
                        </a:rPr>
                        <a:t>Isotopic abundance [</a:t>
                      </a:r>
                      <a:r>
                        <a:rPr lang="en-US" sz="2000" b="1" i="1" dirty="0">
                          <a:effectLst/>
                          <a:latin typeface="+mj-lt"/>
                          <a:ea typeface="Calibri" panose="020F0502020204030204" pitchFamily="34" charset="0"/>
                          <a:cs typeface="Calibri" panose="020F0502020204030204" pitchFamily="34" charset="0"/>
                        </a:rPr>
                        <a:t>%</a:t>
                      </a:r>
                      <a:r>
                        <a:rPr lang="en-US" sz="2000" b="1" dirty="0">
                          <a:effectLst/>
                          <a:latin typeface="+mj-lt"/>
                          <a:ea typeface="Calibri" panose="020F0502020204030204" pitchFamily="34" charset="0"/>
                          <a:cs typeface="Calibri" panose="020F0502020204030204" pitchFamily="34" charset="0"/>
                        </a:rPr>
                        <a:t>]</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193116221"/>
                  </a:ext>
                </a:extLst>
              </a:tr>
              <a:tr h="464526">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99.99</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18513745"/>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1.34 ∙ 10</a:t>
                      </a:r>
                      <a:r>
                        <a:rPr lang="it-IT" sz="2100" baseline="30000" dirty="0">
                          <a:effectLst/>
                          <a:latin typeface="+mj-lt"/>
                          <a:ea typeface="Calibri" panose="020F0502020204030204" pitchFamily="34" charset="0"/>
                          <a:cs typeface="Calibri" panose="020F0502020204030204" pitchFamily="34" charset="0"/>
                        </a:rPr>
                        <a:t>-4</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D1D1"/>
                    </a:solidFill>
                  </a:tcPr>
                </a:tc>
                <a:extLst>
                  <a:ext uri="{0D108BD9-81ED-4DB2-BD59-A6C34878D82A}">
                    <a16:rowId xmlns:a16="http://schemas.microsoft.com/office/drawing/2014/main" val="996195234"/>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99.64</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3469541239"/>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75.76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3875439548"/>
                  </a:ext>
                </a:extLst>
              </a:tr>
              <a:tr h="929054">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69.15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chemeClr val="bg1"/>
                    </a:solidFill>
                  </a:tcPr>
                </a:tc>
                <a:extLst>
                  <a:ext uri="{0D108BD9-81ED-4DB2-BD59-A6C34878D82A}">
                    <a16:rowId xmlns:a16="http://schemas.microsoft.com/office/drawing/2014/main" val="3987304067"/>
                  </a:ext>
                </a:extLst>
              </a:tr>
              <a:tr h="929054">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50.69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02815450"/>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D1D1"/>
                    </a:solidFill>
                  </a:tcPr>
                </a:tc>
                <a:extLst>
                  <a:ext uri="{0D108BD9-81ED-4DB2-BD59-A6C34878D82A}">
                    <a16:rowId xmlns:a16="http://schemas.microsoft.com/office/drawing/2014/main" val="3325756818"/>
                  </a:ext>
                </a:extLst>
              </a:tr>
              <a:tr h="929054">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47.81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solidFill>
                      <a:schemeClr val="bg1"/>
                    </a:solidFill>
                  </a:tcPr>
                </a:tc>
                <a:extLst>
                  <a:ext uri="{0D108BD9-81ED-4DB2-BD59-A6C34878D82A}">
                    <a16:rowId xmlns:a16="http://schemas.microsoft.com/office/drawing/2014/main" val="3789204269"/>
                  </a:ext>
                </a:extLst>
              </a:tr>
            </a:tbl>
          </a:graphicData>
        </a:graphic>
      </p:graphicFrame>
      <p:graphicFrame>
        <p:nvGraphicFramePr>
          <p:cNvPr id="8" name="Table 7">
            <a:extLst>
              <a:ext uri="{FF2B5EF4-FFF2-40B4-BE49-F238E27FC236}">
                <a16:creationId xmlns:a16="http://schemas.microsoft.com/office/drawing/2014/main" id="{0F0A9C6B-0E6F-442E-AFBF-B66E188F3218}"/>
              </a:ext>
            </a:extLst>
          </p:cNvPr>
          <p:cNvGraphicFramePr>
            <a:graphicFrameLocks noGrp="1"/>
          </p:cNvGraphicFramePr>
          <p:nvPr>
            <p:extLst>
              <p:ext uri="{D42A27DB-BD31-4B8C-83A1-F6EECF244321}">
                <p14:modId xmlns:p14="http://schemas.microsoft.com/office/powerpoint/2010/main" val="1263844449"/>
              </p:ext>
            </p:extLst>
          </p:nvPr>
        </p:nvGraphicFramePr>
        <p:xfrm>
          <a:off x="7245297" y="1283676"/>
          <a:ext cx="2543031" cy="5574312"/>
        </p:xfrm>
        <a:graphic>
          <a:graphicData uri="http://schemas.openxmlformats.org/drawingml/2006/table">
            <a:tbl>
              <a:tblPr firstRow="1" firstCol="1" bandRow="1"/>
              <a:tblGrid>
                <a:gridCol w="2543031">
                  <a:extLst>
                    <a:ext uri="{9D8B030D-6E8A-4147-A177-3AD203B41FA5}">
                      <a16:colId xmlns:a16="http://schemas.microsoft.com/office/drawing/2014/main" val="22141875"/>
                    </a:ext>
                  </a:extLst>
                </a:gridCol>
              </a:tblGrid>
              <a:tr h="464526">
                <a:tc>
                  <a:txBody>
                    <a:bodyPr/>
                    <a:lstStyle/>
                    <a:p>
                      <a:pPr marL="0" marR="0" indent="0" algn="ctr">
                        <a:lnSpc>
                          <a:spcPct val="100000"/>
                        </a:lnSpc>
                        <a:spcBef>
                          <a:spcPts val="0"/>
                        </a:spcBef>
                        <a:spcAft>
                          <a:spcPts val="0"/>
                        </a:spcAft>
                      </a:pPr>
                      <a:r>
                        <a:rPr lang="en-US" sz="2000" b="1" dirty="0">
                          <a:effectLst/>
                          <a:latin typeface="+mj-lt"/>
                          <a:ea typeface="Times New Roman" panose="02020603050405020304" pitchFamily="18" charset="0"/>
                          <a:cs typeface="Calibri" panose="020F0502020204030204" pitchFamily="34" charset="0"/>
                        </a:rPr>
                        <a:t>E</a:t>
                      </a:r>
                      <a:r>
                        <a:rPr lang="en-US" sz="2000" b="1" baseline="-25000" dirty="0">
                          <a:effectLst/>
                          <a:latin typeface="+mj-lt"/>
                          <a:ea typeface="Times New Roman" panose="02020603050405020304" pitchFamily="18" charset="0"/>
                          <a:cs typeface="Calibri" panose="020F0502020204030204" pitchFamily="34" charset="0"/>
                        </a:rPr>
                        <a:t>th</a:t>
                      </a:r>
                      <a:r>
                        <a:rPr lang="en-US" sz="2000" b="1" dirty="0">
                          <a:effectLst/>
                          <a:latin typeface="+mj-lt"/>
                          <a:ea typeface="Times New Roman" panose="02020603050405020304" pitchFamily="18" charset="0"/>
                          <a:cs typeface="Calibri" panose="020F0502020204030204" pitchFamily="34" charset="0"/>
                        </a:rPr>
                        <a:t> [MeV]</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677562031"/>
                  </a:ext>
                </a:extLst>
              </a:tr>
              <a:tr h="464526">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1.806</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13504149"/>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1.041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3340443536"/>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793699478"/>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1.189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40841940"/>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1.089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4ECC4"/>
                    </a:solidFill>
                  </a:tcPr>
                </a:tc>
                <a:extLst>
                  <a:ext uri="{0D108BD9-81ED-4DB2-BD59-A6C34878D82A}">
                    <a16:rowId xmlns:a16="http://schemas.microsoft.com/office/drawing/2014/main" val="1704855956"/>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1440543631"/>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1.173</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rgbClr val="EFD1D1"/>
                    </a:solidFill>
                  </a:tcPr>
                </a:tc>
                <a:extLst>
                  <a:ext uri="{0D108BD9-81ED-4DB2-BD59-A6C34878D82A}">
                    <a16:rowId xmlns:a16="http://schemas.microsoft.com/office/drawing/2014/main" val="1054551422"/>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1.268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D1D1"/>
                    </a:solidFill>
                  </a:tcPr>
                </a:tc>
                <a:extLst>
                  <a:ext uri="{0D108BD9-81ED-4DB2-BD59-A6C34878D82A}">
                    <a16:rowId xmlns:a16="http://schemas.microsoft.com/office/drawing/2014/main" val="391020599"/>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1.212</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D1D1"/>
                    </a:solidFill>
                  </a:tcPr>
                </a:tc>
                <a:extLst>
                  <a:ext uri="{0D108BD9-81ED-4DB2-BD59-A6C34878D82A}">
                    <a16:rowId xmlns:a16="http://schemas.microsoft.com/office/drawing/2014/main" val="1446038318"/>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1.099</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812009005"/>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1.266</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611082443"/>
                  </a:ext>
                </a:extLst>
              </a:tr>
            </a:tbl>
          </a:graphicData>
        </a:graphic>
      </p:graphicFrame>
      <p:graphicFrame>
        <p:nvGraphicFramePr>
          <p:cNvPr id="9" name="Table 8">
            <a:extLst>
              <a:ext uri="{FF2B5EF4-FFF2-40B4-BE49-F238E27FC236}">
                <a16:creationId xmlns:a16="http://schemas.microsoft.com/office/drawing/2014/main" id="{C0329915-1741-47B1-9489-4DB19F661BC9}"/>
              </a:ext>
            </a:extLst>
          </p:cNvPr>
          <p:cNvGraphicFramePr>
            <a:graphicFrameLocks noGrp="1"/>
          </p:cNvGraphicFramePr>
          <p:nvPr>
            <p:extLst>
              <p:ext uri="{D42A27DB-BD31-4B8C-83A1-F6EECF244321}">
                <p14:modId xmlns:p14="http://schemas.microsoft.com/office/powerpoint/2010/main" val="2448326940"/>
              </p:ext>
            </p:extLst>
          </p:nvPr>
        </p:nvGraphicFramePr>
        <p:xfrm>
          <a:off x="9788328" y="1283676"/>
          <a:ext cx="2401923" cy="5574312"/>
        </p:xfrm>
        <a:graphic>
          <a:graphicData uri="http://schemas.openxmlformats.org/drawingml/2006/table">
            <a:tbl>
              <a:tblPr firstRow="1" firstCol="1" bandRow="1"/>
              <a:tblGrid>
                <a:gridCol w="2401923">
                  <a:extLst>
                    <a:ext uri="{9D8B030D-6E8A-4147-A177-3AD203B41FA5}">
                      <a16:colId xmlns:a16="http://schemas.microsoft.com/office/drawing/2014/main" val="2608618212"/>
                    </a:ext>
                  </a:extLst>
                </a:gridCol>
              </a:tblGrid>
              <a:tr h="464526">
                <a:tc>
                  <a:txBody>
                    <a:bodyPr/>
                    <a:lstStyle/>
                    <a:p>
                      <a:pPr marL="0" marR="0" indent="0" algn="ctr">
                        <a:lnSpc>
                          <a:spcPct val="100000"/>
                        </a:lnSpc>
                        <a:spcBef>
                          <a:spcPts val="0"/>
                        </a:spcBef>
                        <a:spcAft>
                          <a:spcPts val="0"/>
                        </a:spcAft>
                      </a:pPr>
                      <a:r>
                        <a:rPr lang="en-US" sz="2000" b="1" dirty="0">
                          <a:effectLst/>
                          <a:latin typeface="+mj-lt"/>
                          <a:ea typeface="Times New Roman" panose="02020603050405020304" pitchFamily="18" charset="0"/>
                          <a:cs typeface="Calibri" panose="020F0502020204030204" pitchFamily="34" charset="0"/>
                        </a:rPr>
                        <a:t>Log </a:t>
                      </a:r>
                      <a:r>
                        <a:rPr lang="en-US" sz="2000" b="1" i="1" dirty="0">
                          <a:effectLst/>
                          <a:latin typeface="+mj-lt"/>
                          <a:ea typeface="Times New Roman" panose="02020603050405020304" pitchFamily="18" charset="0"/>
                          <a:cs typeface="Calibri" panose="020F0502020204030204" pitchFamily="34" charset="0"/>
                        </a:rPr>
                        <a:t>ft</a:t>
                      </a:r>
                      <a:endParaRPr lang="it-IT" sz="2000" dirty="0">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dbl"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271194685"/>
                  </a:ext>
                </a:extLst>
              </a:tr>
              <a:tr h="464526">
                <a:tc>
                  <a:txBody>
                    <a:bodyPr/>
                    <a:lstStyle/>
                    <a:p>
                      <a:pPr marL="0" marR="0" indent="0" algn="ctr">
                        <a:lnSpc>
                          <a:spcPct val="100000"/>
                        </a:lnSpc>
                        <a:spcBef>
                          <a:spcPts val="0"/>
                        </a:spcBef>
                        <a:spcAft>
                          <a:spcPts val="0"/>
                        </a:spcAft>
                      </a:pPr>
                      <a:r>
                        <a:rPr lang="en-US" sz="2100" dirty="0">
                          <a:solidFill>
                            <a:schemeClr val="bg1">
                              <a:lumMod val="65000"/>
                            </a:schemeClr>
                          </a:solidFill>
                          <a:effectLst/>
                          <a:latin typeface="+mj-lt"/>
                          <a:ea typeface="Calibri" panose="020F0502020204030204" pitchFamily="34" charset="0"/>
                          <a:cs typeface="Calibri" panose="020F0502020204030204" pitchFamily="34" charset="0"/>
                        </a:rPr>
                        <a:t>3.0</a:t>
                      </a:r>
                      <a:endParaRPr lang="it-IT" sz="2100" dirty="0">
                        <a:solidFill>
                          <a:schemeClr val="bg1">
                            <a:lumMod val="65000"/>
                          </a:schemeClr>
                        </a:solidFill>
                        <a:effectLst/>
                        <a:latin typeface="+mj-lt"/>
                        <a:ea typeface="Calibri" panose="020F0502020204030204" pitchFamily="34" charset="0"/>
                        <a:cs typeface="Calibri" panose="020F0502020204030204" pitchFamily="34" charset="0"/>
                      </a:endParaRP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38100"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902964197"/>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3.1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3246351960"/>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9.0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FD1D1"/>
                    </a:solidFill>
                  </a:tcPr>
                </a:tc>
                <a:extLst>
                  <a:ext uri="{0D108BD9-81ED-4DB2-BD59-A6C34878D82A}">
                    <a16:rowId xmlns:a16="http://schemas.microsoft.com/office/drawing/2014/main" val="4178303449"/>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5091938"/>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6.7</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1377558350"/>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257300371"/>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10.8</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extLst>
                  <a:ext uri="{0D108BD9-81ED-4DB2-BD59-A6C34878D82A}">
                    <a16:rowId xmlns:a16="http://schemas.microsoft.com/office/drawing/2014/main" val="88279384"/>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2745986"/>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4.1</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4ECC4"/>
                    </a:solidFill>
                  </a:tcPr>
                </a:tc>
                <a:extLst>
                  <a:ext uri="{0D108BD9-81ED-4DB2-BD59-A6C34878D82A}">
                    <a16:rowId xmlns:a16="http://schemas.microsoft.com/office/drawing/2014/main" val="2519404751"/>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7.5</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chemeClr val="bg1"/>
                    </a:solidFill>
                  </a:tcPr>
                </a:tc>
                <a:extLst>
                  <a:ext uri="{0D108BD9-81ED-4DB2-BD59-A6C34878D82A}">
                    <a16:rowId xmlns:a16="http://schemas.microsoft.com/office/drawing/2014/main" val="2278057703"/>
                  </a:ext>
                </a:extLst>
              </a:tr>
              <a:tr h="464526">
                <a:tc>
                  <a:txBody>
                    <a:bodyPr/>
                    <a:lstStyle/>
                    <a:p>
                      <a:pPr marL="0" marR="0" indent="0" algn="ctr">
                        <a:lnSpc>
                          <a:spcPct val="100000"/>
                        </a:lnSpc>
                        <a:spcBef>
                          <a:spcPts val="0"/>
                        </a:spcBef>
                        <a:spcAft>
                          <a:spcPts val="0"/>
                        </a:spcAft>
                      </a:pPr>
                      <a:r>
                        <a:rPr lang="it-IT" sz="2100" dirty="0">
                          <a:effectLst/>
                          <a:latin typeface="+mj-lt"/>
                          <a:ea typeface="Calibri" panose="020F0502020204030204" pitchFamily="34" charset="0"/>
                          <a:cs typeface="Calibri" panose="020F0502020204030204" pitchFamily="34" charset="0"/>
                        </a:rPr>
                        <a:t>5.0</a:t>
                      </a:r>
                    </a:p>
                  </a:txBody>
                  <a:tcPr marL="39360" marR="393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31873638"/>
                  </a:ext>
                </a:extLst>
              </a:tr>
            </a:tbl>
          </a:graphicData>
        </a:graphic>
      </p:graphicFrame>
    </p:spTree>
    <p:extLst>
      <p:ext uri="{BB962C8B-B14F-4D97-AF65-F5344CB8AC3E}">
        <p14:creationId xmlns:p14="http://schemas.microsoft.com/office/powerpoint/2010/main" val="289212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9" y="228600"/>
            <a:ext cx="8108372" cy="904875"/>
          </a:xfrm>
        </p:spPr>
        <p:txBody>
          <a:bodyPr>
            <a:normAutofit fontScale="90000"/>
          </a:bodyPr>
          <a:lstStyle/>
          <a:p>
            <a:r>
              <a:rPr lang="en-US" dirty="0">
                <a:solidFill>
                  <a:schemeClr val="tx1"/>
                </a:solidFill>
                <a:latin typeface="Raleway" pitchFamily="2" charset="0"/>
              </a:rPr>
              <a:t>Geoneutrino expected signals at LNGS</a:t>
            </a:r>
            <a:endParaRPr lang="it-IT" dirty="0"/>
          </a:p>
        </p:txBody>
      </p:sp>
      <p:graphicFrame>
        <p:nvGraphicFramePr>
          <p:cNvPr id="10" name="Table 9">
            <a:extLst>
              <a:ext uri="{FF2B5EF4-FFF2-40B4-BE49-F238E27FC236}">
                <a16:creationId xmlns:a16="http://schemas.microsoft.com/office/drawing/2014/main" id="{9033BCCF-CD86-4E54-8B57-EE47811B2F76}"/>
              </a:ext>
            </a:extLst>
          </p:cNvPr>
          <p:cNvGraphicFramePr>
            <a:graphicFrameLocks noGrp="1"/>
          </p:cNvGraphicFramePr>
          <p:nvPr>
            <p:extLst>
              <p:ext uri="{D42A27DB-BD31-4B8C-83A1-F6EECF244321}">
                <p14:modId xmlns:p14="http://schemas.microsoft.com/office/powerpoint/2010/main" val="3653902934"/>
              </p:ext>
            </p:extLst>
          </p:nvPr>
        </p:nvGraphicFramePr>
        <p:xfrm>
          <a:off x="0" y="1393581"/>
          <a:ext cx="12192001" cy="5464417"/>
        </p:xfrm>
        <a:graphic>
          <a:graphicData uri="http://schemas.openxmlformats.org/drawingml/2006/table">
            <a:tbl>
              <a:tblPr firstRow="1" firstCol="1" bandRow="1"/>
              <a:tblGrid>
                <a:gridCol w="2360310">
                  <a:extLst>
                    <a:ext uri="{9D8B030D-6E8A-4147-A177-3AD203B41FA5}">
                      <a16:colId xmlns:a16="http://schemas.microsoft.com/office/drawing/2014/main" val="1481201557"/>
                    </a:ext>
                  </a:extLst>
                </a:gridCol>
                <a:gridCol w="3088452">
                  <a:extLst>
                    <a:ext uri="{9D8B030D-6E8A-4147-A177-3AD203B41FA5}">
                      <a16:colId xmlns:a16="http://schemas.microsoft.com/office/drawing/2014/main" val="2365434830"/>
                    </a:ext>
                  </a:extLst>
                </a:gridCol>
                <a:gridCol w="3204533">
                  <a:extLst>
                    <a:ext uri="{9D8B030D-6E8A-4147-A177-3AD203B41FA5}">
                      <a16:colId xmlns:a16="http://schemas.microsoft.com/office/drawing/2014/main" val="3034682021"/>
                    </a:ext>
                  </a:extLst>
                </a:gridCol>
                <a:gridCol w="3538706">
                  <a:extLst>
                    <a:ext uri="{9D8B030D-6E8A-4147-A177-3AD203B41FA5}">
                      <a16:colId xmlns:a16="http://schemas.microsoft.com/office/drawing/2014/main" val="2471001989"/>
                    </a:ext>
                  </a:extLst>
                </a:gridCol>
              </a:tblGrid>
              <a:tr h="604143">
                <a:tc>
                  <a:txBody>
                    <a:bodyPr/>
                    <a:lstStyle/>
                    <a:p>
                      <a:pPr marL="0" marR="0" algn="ctr">
                        <a:lnSpc>
                          <a:spcPct val="115000"/>
                        </a:lnSpc>
                        <a:spcBef>
                          <a:spcPts val="0"/>
                        </a:spcBef>
                        <a:spcAft>
                          <a:spcPts val="0"/>
                        </a:spcAft>
                      </a:pPr>
                      <a:r>
                        <a:rPr lang="en-GB" sz="1800" b="1" dirty="0">
                          <a:effectLst/>
                          <a:latin typeface="PT Serif" panose="020A0603040505020204" pitchFamily="18" charset="0"/>
                          <a:ea typeface="PMingLiU" panose="02020500000000000000" pitchFamily="18" charset="-120"/>
                          <a:cs typeface="Times New Roman" panose="02020603050405020304" pitchFamily="18" charset="0"/>
                        </a:rPr>
                        <a:t>Target process</a:t>
                      </a:r>
                      <a:endParaRPr lang="en-US" sz="3600" b="1"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b="1"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S(U) [TNU]</a:t>
                      </a:r>
                      <a:endParaRPr lang="en-US" sz="3600" b="1"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b="1"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S(Th) [TNU]</a:t>
                      </a:r>
                      <a:endParaRPr lang="en-US" sz="3600" b="1"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tabLst>
                          <a:tab pos="295275" algn="l"/>
                          <a:tab pos="348615" algn="ctr"/>
                        </a:tabLst>
                      </a:pPr>
                      <a:r>
                        <a:rPr lang="en-GB" sz="1800" b="1"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S(K) [TNU]</a:t>
                      </a:r>
                      <a:endParaRPr lang="en-US" sz="3600" b="1"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83100311"/>
                  </a:ext>
                </a:extLst>
              </a:tr>
              <a:tr h="604143">
                <a:tc>
                  <a:txBody>
                    <a:bodyPr/>
                    <a:lstStyle/>
                    <a:p>
                      <a:pPr marL="0" marR="0" algn="ctr">
                        <a:lnSpc>
                          <a:spcPct val="115000"/>
                        </a:lnSpc>
                        <a:spcBef>
                          <a:spcPts val="0"/>
                        </a:spcBef>
                        <a:spcAft>
                          <a:spcPts val="0"/>
                        </a:spcAft>
                      </a:pPr>
                      <a:r>
                        <a:rPr lang="en-GB" sz="1800" baseline="30000" dirty="0">
                          <a:solidFill>
                            <a:schemeClr val="bg1">
                              <a:lumMod val="65000"/>
                            </a:schemeClr>
                          </a:solidFill>
                          <a:effectLst/>
                          <a:latin typeface="PT Serif" panose="020A0603040505020204" pitchFamily="18" charset="0"/>
                          <a:ea typeface="PMingLiU" panose="02020500000000000000" pitchFamily="18" charset="-120"/>
                          <a:cs typeface="Times New Roman" panose="02020603050405020304" pitchFamily="18" charset="0"/>
                        </a:rPr>
                        <a:t>1</a:t>
                      </a:r>
                      <a:r>
                        <a:rPr lang="en-GB" sz="1800" dirty="0">
                          <a:solidFill>
                            <a:schemeClr val="bg1">
                              <a:lumMod val="65000"/>
                            </a:schemeClr>
                          </a:solidFill>
                          <a:effectLst/>
                          <a:latin typeface="PT Serif" panose="020A0603040505020204" pitchFamily="18" charset="0"/>
                          <a:ea typeface="PMingLiU" panose="02020500000000000000" pitchFamily="18" charset="-120"/>
                          <a:cs typeface="Times New Roman" panose="02020603050405020304" pitchFamily="18" charset="0"/>
                        </a:rPr>
                        <a:t>H </a:t>
                      </a:r>
                      <a:r>
                        <a:rPr lang="en-GB" sz="1800" dirty="0">
                          <a:solidFill>
                            <a:schemeClr val="bg1">
                              <a:lumMod val="65000"/>
                            </a:schemeClr>
                          </a:solidFill>
                          <a:effectLst/>
                          <a:latin typeface="Times New Roman" panose="02020603050405020304" pitchFamily="18" charset="0"/>
                          <a:ea typeface="PMingLiU" panose="02020500000000000000" pitchFamily="18" charset="-120"/>
                          <a:cs typeface="Arial" panose="020B0604020202020204" pitchFamily="34" charset="0"/>
                        </a:rPr>
                        <a:t>→</a:t>
                      </a:r>
                      <a:r>
                        <a:rPr lang="en-GB" sz="1800" dirty="0">
                          <a:solidFill>
                            <a:schemeClr val="bg1">
                              <a:lumMod val="65000"/>
                            </a:schemeClr>
                          </a:solidFill>
                          <a:effectLst/>
                          <a:latin typeface="PT Serif" panose="020A0603040505020204" pitchFamily="18" charset="0"/>
                          <a:ea typeface="PMingLiU" panose="02020500000000000000" pitchFamily="18" charset="-120"/>
                          <a:cs typeface="Times New Roman" panose="02020603050405020304" pitchFamily="18" charset="0"/>
                        </a:rPr>
                        <a:t> </a:t>
                      </a:r>
                      <a:r>
                        <a:rPr lang="en-GB" sz="1800" baseline="30000" dirty="0">
                          <a:solidFill>
                            <a:schemeClr val="bg1">
                              <a:lumMod val="65000"/>
                            </a:schemeClr>
                          </a:solidFill>
                          <a:effectLst/>
                          <a:latin typeface="PT Serif" panose="020A0603040505020204" pitchFamily="18" charset="0"/>
                          <a:ea typeface="PMingLiU" panose="02020500000000000000" pitchFamily="18" charset="-120"/>
                          <a:cs typeface="Times New Roman" panose="02020603050405020304" pitchFamily="18" charset="0"/>
                        </a:rPr>
                        <a:t>1</a:t>
                      </a:r>
                      <a:r>
                        <a:rPr lang="en-GB" sz="1800" dirty="0">
                          <a:solidFill>
                            <a:schemeClr val="bg1">
                              <a:lumMod val="65000"/>
                            </a:schemeClr>
                          </a:solidFill>
                          <a:effectLst/>
                          <a:latin typeface="PT Serif" panose="020A0603040505020204" pitchFamily="18" charset="0"/>
                          <a:ea typeface="PMingLiU" panose="02020500000000000000" pitchFamily="18" charset="-120"/>
                          <a:cs typeface="Times New Roman" panose="02020603050405020304" pitchFamily="18" charset="0"/>
                        </a:rPr>
                        <a:t>n</a:t>
                      </a:r>
                      <a:endParaRPr lang="en-US" sz="36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rPr>
                        <a:t>31.5 [24.0 ; 47.0]</a:t>
                      </a:r>
                      <a:endParaRPr lang="en-US" sz="36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rPr>
                        <a:t>9.0 [6.4 ; 14.1]</a:t>
                      </a:r>
                      <a:endParaRPr lang="en-US" sz="36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rPr>
                        <a:t>/</a:t>
                      </a:r>
                      <a:endParaRPr lang="en-US" sz="3600" dirty="0">
                        <a:solidFill>
                          <a:schemeClr val="bg1">
                            <a:lumMod val="65000"/>
                          </a:schemeClr>
                        </a:solidFill>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243879"/>
                  </a:ext>
                </a:extLst>
              </a:tr>
              <a:tr h="60414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63</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Cu </a:t>
                      </a:r>
                      <a:r>
                        <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panose="020B0604020202020204" pitchFamily="34"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 </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63</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Ni</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0.85 [0.64 ; 1.26]</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0.49 [0.35 ; 0.77]</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0.10 [0.07 ; 0.13]</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262033"/>
                  </a:ext>
                </a:extLst>
              </a:tr>
              <a:tr h="604143">
                <a:tc>
                  <a:txBody>
                    <a:bodyPr/>
                    <a:lstStyle/>
                    <a:p>
                      <a:pPr marL="0" marR="0" algn="ctr">
                        <a:lnSpc>
                          <a:spcPct val="115000"/>
                        </a:lnSpc>
                        <a:spcBef>
                          <a:spcPts val="0"/>
                        </a:spcBef>
                        <a:spcAft>
                          <a:spcPts val="0"/>
                        </a:spcAft>
                      </a:pPr>
                      <a:r>
                        <a:rPr lang="en-GB" sz="1800" baseline="30000"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35</a:t>
                      </a:r>
                      <a:r>
                        <a:rPr lang="en-GB" sz="1800"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Cl </a:t>
                      </a:r>
                      <a:r>
                        <a:rPr lang="en-GB" sz="1800" dirty="0">
                          <a:solidFill>
                            <a:srgbClr val="000000"/>
                          </a:solidFill>
                          <a:effectLst/>
                          <a:latin typeface="Times New Roman" panose="02020603050405020304" pitchFamily="18" charset="0"/>
                          <a:ea typeface="PMingLiU" panose="02020500000000000000" pitchFamily="18" charset="-120"/>
                          <a:cs typeface="Arial" panose="020B0604020202020204" pitchFamily="34" charset="0"/>
                        </a:rPr>
                        <a:t>→</a:t>
                      </a:r>
                      <a:r>
                        <a:rPr lang="en-GB" sz="1800"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 </a:t>
                      </a:r>
                      <a:r>
                        <a:rPr lang="en-GB" sz="1800" baseline="30000"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35</a:t>
                      </a:r>
                      <a:r>
                        <a:rPr lang="en-GB" sz="1800" dirty="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S</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0.73 [0.56 ; 1.09]</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0.43 [0.30 ; 0.67]</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0.10 [0.07 ; 0.13]</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4673350"/>
                  </a:ext>
                </a:extLst>
              </a:tr>
              <a:tr h="60414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151</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Eu </a:t>
                      </a:r>
                      <a:r>
                        <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panose="020B0604020202020204" pitchFamily="34"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 </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151</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Sm</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endParaRPr kumimoji="0" lang="en-US" sz="3600" b="0" i="0" u="none" strike="noStrike" kern="1200" cap="none" spc="0" normalizeH="0" baseline="0" noProof="0" dirty="0">
                        <a:ln>
                          <a:noFill/>
                        </a:ln>
                        <a:solidFill>
                          <a:prstClr val="black"/>
                        </a:solidFill>
                        <a:effectLst/>
                        <a:uLnTx/>
                        <a:uFillTx/>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0.22 [0.17 ; 0.33]</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0.12 [0.08 ; 0.18]</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(3.2 [2.3 ; 4.2])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-4</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8406708"/>
                  </a:ext>
                </a:extLst>
              </a:tr>
              <a:tr h="604143">
                <a:tc>
                  <a:txBody>
                    <a:bodyPr/>
                    <a:lstStyle/>
                    <a:p>
                      <a:pPr marL="0" marR="0" lvl="0" indent="0" algn="ctr" defTabSz="914400" rtl="0" eaLnBrk="1" fontAlgn="auto" latinLnBrk="0" hangingPunct="1">
                        <a:lnSpc>
                          <a:spcPct val="115000"/>
                        </a:lnSpc>
                        <a:spcBef>
                          <a:spcPts val="0"/>
                        </a:spcBef>
                        <a:spcAft>
                          <a:spcPts val="0"/>
                        </a:spcAft>
                        <a:buClrTx/>
                        <a:buSzTx/>
                        <a:buFontTx/>
                        <a:buNone/>
                        <a:tabLst/>
                        <a:defRPr/>
                      </a:pP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79</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Br </a:t>
                      </a:r>
                      <a:r>
                        <a:rPr kumimoji="0" lang="en-GB" sz="1800" b="0" i="0" u="none" strike="noStrike" kern="1200" cap="none" spc="0" normalizeH="0" baseline="0" noProof="0" dirty="0">
                          <a:ln>
                            <a:noFill/>
                          </a:ln>
                          <a:solidFill>
                            <a:srgbClr val="000000"/>
                          </a:solidFill>
                          <a:effectLst/>
                          <a:uLnTx/>
                          <a:uFillTx/>
                          <a:latin typeface="Times New Roman" panose="02020603050405020304" pitchFamily="18" charset="0"/>
                          <a:ea typeface="PMingLiU" panose="02020500000000000000" pitchFamily="18" charset="-120"/>
                          <a:cs typeface="Arial" panose="020B0604020202020204" pitchFamily="34"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 </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79</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Se</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r>
                        <a:rPr kumimoji="0" lang="en-GB" sz="1800" b="0" i="0" u="none" strike="noStrike" kern="1200" cap="none" spc="0" normalizeH="0" baseline="30000" noProof="0" dirty="0">
                          <a:ln>
                            <a:noFill/>
                          </a:ln>
                          <a:solidFill>
                            <a:srgbClr val="000000"/>
                          </a:solidFill>
                          <a:effectLst/>
                          <a:uLnTx/>
                          <a:uFillTx/>
                          <a:latin typeface="PT Serif" panose="020A0603040505020204" pitchFamily="18" charset="0"/>
                          <a:ea typeface="PMingLiU" panose="02020500000000000000" pitchFamily="18" charset="-120"/>
                          <a:cs typeface="Times New Roman" panose="02020603050405020304" pitchFamily="18" charset="0"/>
                        </a:rPr>
                        <a:t>)</a:t>
                      </a:r>
                      <a:endParaRPr kumimoji="0" lang="en-US" sz="3600" b="0" i="0" u="none" strike="noStrike" kern="1200" cap="none" spc="0" normalizeH="0" baseline="0" noProof="0" dirty="0">
                        <a:ln>
                          <a:noFill/>
                        </a:ln>
                        <a:solidFill>
                          <a:prstClr val="black"/>
                        </a:solidFill>
                        <a:effectLst/>
                        <a:uLnTx/>
                        <a:uFillTx/>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0.15 [0.12 ; 0.23]</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(8.3 [5.9 ; 13.0])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-2</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(6.5 [4.7 ; 8.4])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-4</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5235857"/>
                  </a:ext>
                </a:extLst>
              </a:tr>
              <a:tr h="635939">
                <a:tc>
                  <a:txBody>
                    <a:bodyPr/>
                    <a:lstStyle/>
                    <a:p>
                      <a:pPr marL="0" marR="0" algn="ctr">
                        <a:lnSpc>
                          <a:spcPct val="115000"/>
                        </a:lnSpc>
                        <a:spcBef>
                          <a:spcPts val="0"/>
                        </a:spcBef>
                        <a:spcAft>
                          <a:spcPts val="0"/>
                        </a:spcAft>
                      </a:pP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106</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Cd </a:t>
                      </a:r>
                      <a:r>
                        <a:rPr lang="en-GB"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rPr>
                        <a:t>→</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 </a:t>
                      </a: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106</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Ag</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a:effectLst/>
                          <a:latin typeface="PT Serif" panose="020A0603040505020204" pitchFamily="18" charset="0"/>
                          <a:ea typeface="Calibri" panose="020F0502020204030204" pitchFamily="34" charset="0"/>
                          <a:cs typeface="Arial" panose="020B0604020202020204" pitchFamily="34" charset="0"/>
                        </a:rPr>
                        <a:t>(1.7 [1.3 ; 2.6]) </a:t>
                      </a:r>
                      <a:r>
                        <a:rPr lang="en-GB" sz="1800">
                          <a:effectLst/>
                          <a:latin typeface="Times New Roman" panose="02020603050405020304" pitchFamily="18" charset="0"/>
                          <a:ea typeface="Calibri" panose="020F0502020204030204" pitchFamily="34" charset="0"/>
                          <a:cs typeface="Arial" panose="020B0604020202020204" pitchFamily="34" charset="0"/>
                        </a:rPr>
                        <a:t>∙</a:t>
                      </a:r>
                      <a:r>
                        <a:rPr lang="en-GB" sz="1800">
                          <a:effectLst/>
                          <a:latin typeface="PT Serif" panose="020A0603040505020204" pitchFamily="18" charset="0"/>
                          <a:ea typeface="Calibri" panose="020F0502020204030204" pitchFamily="34" charset="0"/>
                          <a:cs typeface="PT Serif" panose="020A0603040505020204" pitchFamily="18" charset="0"/>
                        </a:rPr>
                        <a:t> </a:t>
                      </a:r>
                      <a:r>
                        <a:rPr lang="en-GB" sz="1800">
                          <a:effectLst/>
                          <a:latin typeface="PT Serif" panose="020A0603040505020204" pitchFamily="18" charset="0"/>
                          <a:ea typeface="Calibri" panose="020F0502020204030204" pitchFamily="34" charset="0"/>
                          <a:cs typeface="Arial" panose="020B0604020202020204" pitchFamily="34" charset="0"/>
                        </a:rPr>
                        <a:t>10</a:t>
                      </a:r>
                      <a:r>
                        <a:rPr lang="en-GB" sz="1800" baseline="30000">
                          <a:effectLst/>
                          <a:latin typeface="PT Serif" panose="020A0603040505020204" pitchFamily="18" charset="0"/>
                          <a:ea typeface="Calibri" panose="020F0502020204030204" pitchFamily="34" charset="0"/>
                          <a:cs typeface="Arial" panose="020B0604020202020204" pitchFamily="34" charset="0"/>
                        </a:rPr>
                        <a:t>-1</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a:effectLst/>
                          <a:latin typeface="PT Serif" panose="020A0603040505020204" pitchFamily="18" charset="0"/>
                          <a:ea typeface="Calibri" panose="020F0502020204030204" pitchFamily="34" charset="0"/>
                          <a:cs typeface="Arial" panose="020B0604020202020204" pitchFamily="34" charset="0"/>
                        </a:rPr>
                        <a:t>(9.7 [6.9 ; 15.2]) </a:t>
                      </a:r>
                      <a:r>
                        <a:rPr lang="en-GB" sz="1800">
                          <a:effectLst/>
                          <a:latin typeface="Times New Roman" panose="02020603050405020304" pitchFamily="18" charset="0"/>
                          <a:ea typeface="Calibri" panose="020F0502020204030204" pitchFamily="34" charset="0"/>
                          <a:cs typeface="Arial" panose="020B0604020202020204" pitchFamily="34" charset="0"/>
                        </a:rPr>
                        <a:t>∙</a:t>
                      </a:r>
                      <a:r>
                        <a:rPr lang="en-GB" sz="1800">
                          <a:effectLst/>
                          <a:latin typeface="PT Serif" panose="020A0603040505020204" pitchFamily="18" charset="0"/>
                          <a:ea typeface="Calibri" panose="020F0502020204030204" pitchFamily="34" charset="0"/>
                          <a:cs typeface="PT Serif" panose="020A0603040505020204" pitchFamily="18" charset="0"/>
                        </a:rPr>
                        <a:t> </a:t>
                      </a:r>
                      <a:r>
                        <a:rPr lang="en-GB" sz="1800">
                          <a:effectLst/>
                          <a:latin typeface="PT Serif" panose="020A0603040505020204" pitchFamily="18" charset="0"/>
                          <a:ea typeface="Calibri" panose="020F0502020204030204" pitchFamily="34" charset="0"/>
                          <a:cs typeface="Arial" panose="020B0604020202020204" pitchFamily="34" charset="0"/>
                        </a:rPr>
                        <a:t>10</a:t>
                      </a:r>
                      <a:r>
                        <a:rPr lang="en-GB" sz="1800" baseline="30000">
                          <a:effectLst/>
                          <a:latin typeface="PT Serif" panose="020A0603040505020204" pitchFamily="18" charset="0"/>
                          <a:ea typeface="Calibri" panose="020F0502020204030204" pitchFamily="34" charset="0"/>
                          <a:cs typeface="Arial" panose="020B0604020202020204" pitchFamily="34" charset="0"/>
                        </a:rPr>
                        <a:t>-2</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(5.1 [3.7 – 6.6])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-3</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4506946"/>
                  </a:ext>
                </a:extLst>
              </a:tr>
              <a:tr h="601810">
                <a:tc>
                  <a:txBody>
                    <a:bodyPr/>
                    <a:lstStyle/>
                    <a:p>
                      <a:pPr marL="0" marR="0" algn="ctr">
                        <a:lnSpc>
                          <a:spcPct val="115000"/>
                        </a:lnSpc>
                        <a:spcBef>
                          <a:spcPts val="0"/>
                        </a:spcBef>
                        <a:spcAft>
                          <a:spcPts val="0"/>
                        </a:spcAft>
                      </a:pP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3</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He </a:t>
                      </a:r>
                      <a:r>
                        <a:rPr lang="en-GB"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rPr>
                        <a:t>→</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 </a:t>
                      </a: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3</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H</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a:effectLst/>
                          <a:latin typeface="PT Serif" panose="020A0603040505020204" pitchFamily="18" charset="0"/>
                          <a:ea typeface="Calibri" panose="020F0502020204030204" pitchFamily="34" charset="0"/>
                          <a:cs typeface="Arial" panose="020B0604020202020204" pitchFamily="34" charset="0"/>
                        </a:rPr>
                        <a:t>(2.2 [1.7 ; 3.4]) </a:t>
                      </a:r>
                      <a:r>
                        <a:rPr lang="en-GB" sz="1800">
                          <a:effectLst/>
                          <a:latin typeface="Times New Roman" panose="02020603050405020304" pitchFamily="18" charset="0"/>
                          <a:ea typeface="Calibri" panose="020F0502020204030204" pitchFamily="34" charset="0"/>
                          <a:cs typeface="Arial" panose="020B0604020202020204" pitchFamily="34" charset="0"/>
                        </a:rPr>
                        <a:t>∙</a:t>
                      </a:r>
                      <a:r>
                        <a:rPr lang="en-GB" sz="1800">
                          <a:effectLst/>
                          <a:latin typeface="PT Serif" panose="020A0603040505020204" pitchFamily="18" charset="0"/>
                          <a:ea typeface="Calibri" panose="020F0502020204030204" pitchFamily="34" charset="0"/>
                          <a:cs typeface="PT Serif" panose="020A0603040505020204" pitchFamily="18" charset="0"/>
                        </a:rPr>
                        <a:t> </a:t>
                      </a:r>
                      <a:r>
                        <a:rPr lang="en-GB" sz="1800">
                          <a:effectLst/>
                          <a:latin typeface="PT Serif" panose="020A0603040505020204" pitchFamily="18" charset="0"/>
                          <a:ea typeface="Calibri" panose="020F0502020204030204" pitchFamily="34" charset="0"/>
                          <a:cs typeface="Arial" panose="020B0604020202020204" pitchFamily="34" charset="0"/>
                        </a:rPr>
                        <a:t>10</a:t>
                      </a:r>
                      <a:r>
                        <a:rPr lang="en-GB" sz="1800" baseline="30000">
                          <a:effectLst/>
                          <a:latin typeface="PT Serif" panose="020A0603040505020204" pitchFamily="18" charset="0"/>
                          <a:ea typeface="Calibri" panose="020F0502020204030204" pitchFamily="34" charset="0"/>
                          <a:cs typeface="Arial" panose="020B0604020202020204" pitchFamily="34" charset="0"/>
                        </a:rPr>
                        <a:t>-4</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a:effectLst/>
                          <a:latin typeface="PT Serif" panose="020A0603040505020204" pitchFamily="18" charset="0"/>
                          <a:ea typeface="Calibri" panose="020F0502020204030204" pitchFamily="34" charset="0"/>
                          <a:cs typeface="Arial" panose="020B0604020202020204" pitchFamily="34" charset="0"/>
                        </a:rPr>
                        <a:t>(1.4 [1.0 ; 2.2]) </a:t>
                      </a:r>
                      <a:r>
                        <a:rPr lang="en-GB" sz="1800">
                          <a:effectLst/>
                          <a:latin typeface="Times New Roman" panose="02020603050405020304" pitchFamily="18" charset="0"/>
                          <a:ea typeface="Calibri" panose="020F0502020204030204" pitchFamily="34" charset="0"/>
                          <a:cs typeface="Arial" panose="020B0604020202020204" pitchFamily="34" charset="0"/>
                        </a:rPr>
                        <a:t>∙</a:t>
                      </a:r>
                      <a:r>
                        <a:rPr lang="en-GB" sz="1800">
                          <a:effectLst/>
                          <a:latin typeface="PT Serif" panose="020A0603040505020204" pitchFamily="18" charset="0"/>
                          <a:ea typeface="Calibri" panose="020F0502020204030204" pitchFamily="34" charset="0"/>
                          <a:cs typeface="PT Serif" panose="020A0603040505020204" pitchFamily="18" charset="0"/>
                        </a:rPr>
                        <a:t> </a:t>
                      </a:r>
                      <a:r>
                        <a:rPr lang="en-GB" sz="1800">
                          <a:effectLst/>
                          <a:latin typeface="PT Serif" panose="020A0603040505020204" pitchFamily="18" charset="0"/>
                          <a:ea typeface="Calibri" panose="020F0502020204030204" pitchFamily="34" charset="0"/>
                          <a:cs typeface="Arial" panose="020B0604020202020204" pitchFamily="34" charset="0"/>
                        </a:rPr>
                        <a:t>10</a:t>
                      </a:r>
                      <a:r>
                        <a:rPr lang="en-GB" sz="1800" baseline="30000">
                          <a:effectLst/>
                          <a:latin typeface="PT Serif" panose="020A0603040505020204" pitchFamily="18" charset="0"/>
                          <a:ea typeface="Calibri" panose="020F0502020204030204" pitchFamily="34" charset="0"/>
                          <a:cs typeface="Arial" panose="020B0604020202020204" pitchFamily="34" charset="0"/>
                        </a:rPr>
                        <a:t>-4</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(1.7 [1.2 ; 2.1])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-4</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1574669"/>
                  </a:ext>
                </a:extLst>
              </a:tr>
              <a:tr h="601810">
                <a:tc>
                  <a:txBody>
                    <a:bodyPr/>
                    <a:lstStyle/>
                    <a:p>
                      <a:pPr marL="0" marR="0" algn="ctr">
                        <a:lnSpc>
                          <a:spcPct val="115000"/>
                        </a:lnSpc>
                        <a:spcBef>
                          <a:spcPts val="0"/>
                        </a:spcBef>
                        <a:spcAft>
                          <a:spcPts val="0"/>
                        </a:spcAft>
                      </a:pP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14</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N </a:t>
                      </a:r>
                      <a:r>
                        <a:rPr lang="en-GB" sz="1800">
                          <a:solidFill>
                            <a:srgbClr val="000000"/>
                          </a:solidFill>
                          <a:effectLst/>
                          <a:latin typeface="Times New Roman" panose="02020603050405020304" pitchFamily="18" charset="0"/>
                          <a:ea typeface="PMingLiU" panose="02020500000000000000" pitchFamily="18" charset="-120"/>
                          <a:cs typeface="Arial" panose="020B0604020202020204" pitchFamily="34" charset="0"/>
                        </a:rPr>
                        <a:t>→</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 </a:t>
                      </a:r>
                      <a:r>
                        <a:rPr lang="en-GB" sz="1800" baseline="300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14</a:t>
                      </a:r>
                      <a:r>
                        <a:rPr lang="en-GB" sz="1800">
                          <a:solidFill>
                            <a:srgbClr val="000000"/>
                          </a:solidFill>
                          <a:effectLst/>
                          <a:latin typeface="PT Serif" panose="020A0603040505020204" pitchFamily="18" charset="0"/>
                          <a:ea typeface="PMingLiU" panose="02020500000000000000" pitchFamily="18" charset="-120"/>
                          <a:cs typeface="Times New Roman" panose="02020603050405020304" pitchFamily="18" charset="0"/>
                        </a:rPr>
                        <a:t>C</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(3.8 [2.9 ; 5.7])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-5</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a:effectLst/>
                          <a:latin typeface="PT Serif" panose="020A0603040505020204" pitchFamily="18" charset="0"/>
                          <a:ea typeface="Calibri" panose="020F0502020204030204" pitchFamily="34" charset="0"/>
                          <a:cs typeface="Arial" panose="020B0604020202020204" pitchFamily="34" charset="0"/>
                        </a:rPr>
                        <a:t>(2.3 [1.6 ; 3.5]) </a:t>
                      </a:r>
                      <a:r>
                        <a:rPr lang="en-GB" sz="1800">
                          <a:effectLst/>
                          <a:latin typeface="Times New Roman" panose="02020603050405020304" pitchFamily="18" charset="0"/>
                          <a:ea typeface="Calibri" panose="020F0502020204030204" pitchFamily="34" charset="0"/>
                          <a:cs typeface="Arial" panose="020B0604020202020204" pitchFamily="34" charset="0"/>
                        </a:rPr>
                        <a:t>∙</a:t>
                      </a:r>
                      <a:r>
                        <a:rPr lang="en-GB" sz="1800">
                          <a:effectLst/>
                          <a:latin typeface="PT Serif" panose="020A0603040505020204" pitchFamily="18" charset="0"/>
                          <a:ea typeface="Calibri" panose="020F0502020204030204" pitchFamily="34" charset="0"/>
                          <a:cs typeface="PT Serif" panose="020A0603040505020204" pitchFamily="18" charset="0"/>
                        </a:rPr>
                        <a:t> </a:t>
                      </a:r>
                      <a:r>
                        <a:rPr lang="en-GB" sz="1800">
                          <a:effectLst/>
                          <a:latin typeface="PT Serif" panose="020A0603040505020204" pitchFamily="18" charset="0"/>
                          <a:ea typeface="Calibri" panose="020F0502020204030204" pitchFamily="34" charset="0"/>
                          <a:cs typeface="Arial" panose="020B0604020202020204" pitchFamily="34" charset="0"/>
                        </a:rPr>
                        <a:t>10</a:t>
                      </a:r>
                      <a:r>
                        <a:rPr lang="en-GB" sz="1800" baseline="30000">
                          <a:effectLst/>
                          <a:latin typeface="PT Serif" panose="020A0603040505020204" pitchFamily="18" charset="0"/>
                          <a:ea typeface="Calibri" panose="020F0502020204030204" pitchFamily="34" charset="0"/>
                          <a:cs typeface="Arial" panose="020B0604020202020204" pitchFamily="34" charset="0"/>
                        </a:rPr>
                        <a:t>-5</a:t>
                      </a:r>
                      <a:endParaRPr lang="en-US" sz="360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0"/>
                        </a:spcAft>
                      </a:pPr>
                      <a:r>
                        <a:rPr lang="en-GB" sz="1800" dirty="0">
                          <a:effectLst/>
                          <a:latin typeface="PT Serif" panose="020A0603040505020204" pitchFamily="18" charset="0"/>
                          <a:ea typeface="Calibri" panose="020F0502020204030204" pitchFamily="34" charset="0"/>
                          <a:cs typeface="Arial" panose="020B0604020202020204" pitchFamily="34" charset="0"/>
                        </a:rPr>
                        <a:t>(8.0 [5.8 ; 10.3]) </a:t>
                      </a:r>
                      <a:r>
                        <a:rPr lang="en-GB" sz="1800" dirty="0">
                          <a:effectLst/>
                          <a:latin typeface="Times New Roman" panose="02020603050405020304" pitchFamily="18" charset="0"/>
                          <a:ea typeface="Calibri" panose="020F0502020204030204" pitchFamily="34" charset="0"/>
                          <a:cs typeface="Arial" panose="020B0604020202020204" pitchFamily="34" charset="0"/>
                        </a:rPr>
                        <a:t>∙</a:t>
                      </a:r>
                      <a:r>
                        <a:rPr lang="en-GB" sz="1800" dirty="0">
                          <a:effectLst/>
                          <a:latin typeface="PT Serif" panose="020A0603040505020204" pitchFamily="18" charset="0"/>
                          <a:ea typeface="Calibri" panose="020F0502020204030204" pitchFamily="34" charset="0"/>
                          <a:cs typeface="PT Serif" panose="020A0603040505020204" pitchFamily="18" charset="0"/>
                        </a:rPr>
                        <a:t> </a:t>
                      </a:r>
                      <a:r>
                        <a:rPr lang="en-GB" sz="1800" dirty="0">
                          <a:effectLst/>
                          <a:latin typeface="PT Serif" panose="020A0603040505020204" pitchFamily="18" charset="0"/>
                          <a:ea typeface="Calibri" panose="020F0502020204030204" pitchFamily="34" charset="0"/>
                          <a:cs typeface="Arial" panose="020B0604020202020204" pitchFamily="34" charset="0"/>
                        </a:rPr>
                        <a:t>10</a:t>
                      </a:r>
                      <a:r>
                        <a:rPr lang="en-GB" sz="1800" baseline="30000" dirty="0">
                          <a:effectLst/>
                          <a:latin typeface="PT Serif" panose="020A0603040505020204" pitchFamily="18" charset="0"/>
                          <a:ea typeface="Calibri" panose="020F0502020204030204" pitchFamily="34" charset="0"/>
                          <a:cs typeface="Arial" panose="020B0604020202020204" pitchFamily="34" charset="0"/>
                        </a:rPr>
                        <a:t>-6</a:t>
                      </a:r>
                      <a:endParaRPr lang="en-US" sz="3600" dirty="0">
                        <a:effectLst/>
                        <a:latin typeface="PT Serif" panose="020A0603040505020204" pitchFamily="18"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356344"/>
                  </a:ext>
                </a:extLst>
              </a:tr>
            </a:tbl>
          </a:graphicData>
        </a:graphic>
      </p:graphicFrame>
    </p:spTree>
    <p:extLst>
      <p:ext uri="{BB962C8B-B14F-4D97-AF65-F5344CB8AC3E}">
        <p14:creationId xmlns:p14="http://schemas.microsoft.com/office/powerpoint/2010/main" val="658359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8899-610B-4329-B565-4E0EE9190914}"/>
              </a:ext>
            </a:extLst>
          </p:cNvPr>
          <p:cNvSpPr>
            <a:spLocks noGrp="1"/>
          </p:cNvSpPr>
          <p:nvPr>
            <p:ph type="ctrTitle"/>
          </p:nvPr>
        </p:nvSpPr>
        <p:spPr>
          <a:xfrm>
            <a:off x="838200" y="2006417"/>
            <a:ext cx="9954358" cy="1503546"/>
          </a:xfrm>
        </p:spPr>
        <p:txBody>
          <a:bodyPr>
            <a:normAutofit/>
          </a:bodyPr>
          <a:lstStyle/>
          <a:p>
            <a:r>
              <a:rPr lang="en-US" dirty="0" err="1"/>
              <a:t>Condividiamo</a:t>
            </a:r>
            <a:r>
              <a:rPr lang="en-US" dirty="0"/>
              <a:t>!!!</a:t>
            </a:r>
          </a:p>
        </p:txBody>
      </p:sp>
    </p:spTree>
    <p:extLst>
      <p:ext uri="{BB962C8B-B14F-4D97-AF65-F5344CB8AC3E}">
        <p14:creationId xmlns:p14="http://schemas.microsoft.com/office/powerpoint/2010/main" val="3600517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8899-610B-4329-B565-4E0EE9190914}"/>
              </a:ext>
            </a:extLst>
          </p:cNvPr>
          <p:cNvSpPr>
            <a:spLocks noGrp="1"/>
          </p:cNvSpPr>
          <p:nvPr>
            <p:ph type="ctrTitle"/>
          </p:nvPr>
        </p:nvSpPr>
        <p:spPr>
          <a:xfrm>
            <a:off x="838200" y="2006417"/>
            <a:ext cx="9954358" cy="1503546"/>
          </a:xfrm>
        </p:spPr>
        <p:txBody>
          <a:bodyPr>
            <a:normAutofit/>
          </a:bodyPr>
          <a:lstStyle/>
          <a:p>
            <a:r>
              <a:rPr lang="en-US" dirty="0"/>
              <a:t>Back up</a:t>
            </a:r>
          </a:p>
        </p:txBody>
      </p:sp>
    </p:spTree>
    <p:extLst>
      <p:ext uri="{BB962C8B-B14F-4D97-AF65-F5344CB8AC3E}">
        <p14:creationId xmlns:p14="http://schemas.microsoft.com/office/powerpoint/2010/main" val="2421525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6969760" cy="904875"/>
          </a:xfrm>
        </p:spPr>
        <p:txBody>
          <a:bodyPr>
            <a:normAutofit/>
          </a:bodyPr>
          <a:lstStyle/>
          <a:p>
            <a:r>
              <a:rPr lang="en-US" sz="3200"/>
              <a:t>Effect of energy threshold on ES</a:t>
            </a:r>
            <a:endParaRPr lang="en-US" sz="3200" baseline="30000" dirty="0"/>
          </a:p>
        </p:txBody>
      </p:sp>
      <p:sp>
        <p:nvSpPr>
          <p:cNvPr id="3" name="Slide Number Placeholder 2">
            <a:extLst>
              <a:ext uri="{FF2B5EF4-FFF2-40B4-BE49-F238E27FC236}">
                <a16:creationId xmlns:a16="http://schemas.microsoft.com/office/drawing/2014/main" id="{8E88EBAF-24E6-43E0-BD8A-E709CFAE2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DD6F000-4826-419F-936B-0C8424425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391" y="1275074"/>
            <a:ext cx="8229617" cy="5486411"/>
          </a:xfrm>
          <a:prstGeom prst="rect">
            <a:avLst/>
          </a:prstGeom>
        </p:spPr>
      </p:pic>
    </p:spTree>
    <p:extLst>
      <p:ext uri="{BB962C8B-B14F-4D97-AF65-F5344CB8AC3E}">
        <p14:creationId xmlns:p14="http://schemas.microsoft.com/office/powerpoint/2010/main" val="3685977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7">
            <a:extLst>
              <a:ext uri="{FF2B5EF4-FFF2-40B4-BE49-F238E27FC236}">
                <a16:creationId xmlns:a16="http://schemas.microsoft.com/office/drawing/2014/main" id="{7EFC04FF-7588-4DE1-B871-CA00715AA093}"/>
              </a:ext>
            </a:extLst>
          </p:cNvPr>
          <p:cNvSpPr txBox="1">
            <a:spLocks/>
          </p:cNvSpPr>
          <p:nvPr/>
        </p:nvSpPr>
        <p:spPr>
          <a:xfrm>
            <a:off x="0" y="333948"/>
            <a:ext cx="12192000" cy="432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r>
              <a:rPr lang="en-US" sz="3600" dirty="0">
                <a:solidFill>
                  <a:schemeClr val="tx1"/>
                </a:solidFill>
                <a:latin typeface="Raleway" pitchFamily="2" charset="0"/>
              </a:rPr>
              <a:t>Elastic Scattering on electrons</a:t>
            </a:r>
          </a:p>
        </p:txBody>
      </p:sp>
      <p:pic>
        <p:nvPicPr>
          <p:cNvPr id="3" name="Picture 2">
            <a:extLst>
              <a:ext uri="{FF2B5EF4-FFF2-40B4-BE49-F238E27FC236}">
                <a16:creationId xmlns:a16="http://schemas.microsoft.com/office/drawing/2014/main" id="{C32EF824-9BB2-4B81-B00B-FDE9AFF5AB00}"/>
              </a:ext>
            </a:extLst>
          </p:cNvPr>
          <p:cNvPicPr>
            <a:picLocks noChangeAspect="1"/>
          </p:cNvPicPr>
          <p:nvPr/>
        </p:nvPicPr>
        <p:blipFill>
          <a:blip r:embed="rId3"/>
          <a:stretch>
            <a:fillRect/>
          </a:stretch>
        </p:blipFill>
        <p:spPr>
          <a:xfrm>
            <a:off x="621666" y="1252330"/>
            <a:ext cx="7061957" cy="5357191"/>
          </a:xfrm>
          <a:prstGeom prst="rect">
            <a:avLst/>
          </a:prstGeom>
        </p:spPr>
      </p:pic>
      <p:grpSp>
        <p:nvGrpSpPr>
          <p:cNvPr id="10" name="Group 9">
            <a:extLst>
              <a:ext uri="{FF2B5EF4-FFF2-40B4-BE49-F238E27FC236}">
                <a16:creationId xmlns:a16="http://schemas.microsoft.com/office/drawing/2014/main" id="{FE14C176-FF86-4820-A730-E2B607F28103}"/>
              </a:ext>
            </a:extLst>
          </p:cNvPr>
          <p:cNvGrpSpPr/>
          <p:nvPr/>
        </p:nvGrpSpPr>
        <p:grpSpPr>
          <a:xfrm>
            <a:off x="7973853" y="1387247"/>
            <a:ext cx="3486936" cy="755409"/>
            <a:chOff x="8527752" y="219952"/>
            <a:chExt cx="3486936" cy="755409"/>
          </a:xfrm>
        </p:grpSpPr>
        <p:pic>
          <p:nvPicPr>
            <p:cNvPr id="12" name="Picture 11">
              <a:extLst>
                <a:ext uri="{FF2B5EF4-FFF2-40B4-BE49-F238E27FC236}">
                  <a16:creationId xmlns:a16="http://schemas.microsoft.com/office/drawing/2014/main" id="{9782C54B-4C38-4BAF-A30D-D3FF6BB8AA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27752" y="223525"/>
              <a:ext cx="569576" cy="748264"/>
            </a:xfrm>
            <a:prstGeom prst="rect">
              <a:avLst/>
            </a:prstGeom>
          </p:spPr>
        </p:pic>
        <p:grpSp>
          <p:nvGrpSpPr>
            <p:cNvPr id="13" name="Group 12">
              <a:extLst>
                <a:ext uri="{FF2B5EF4-FFF2-40B4-BE49-F238E27FC236}">
                  <a16:creationId xmlns:a16="http://schemas.microsoft.com/office/drawing/2014/main" id="{0FBCA750-7B4B-456D-BB9E-6E20CBE3A017}"/>
                </a:ext>
              </a:extLst>
            </p:cNvPr>
            <p:cNvGrpSpPr/>
            <p:nvPr/>
          </p:nvGrpSpPr>
          <p:grpSpPr>
            <a:xfrm>
              <a:off x="9178964" y="219952"/>
              <a:ext cx="2835724" cy="755409"/>
              <a:chOff x="9178964" y="219952"/>
              <a:chExt cx="2835724" cy="755409"/>
            </a:xfrm>
          </p:grpSpPr>
          <p:sp>
            <p:nvSpPr>
              <p:cNvPr id="14" name="Title 1">
                <a:extLst>
                  <a:ext uri="{FF2B5EF4-FFF2-40B4-BE49-F238E27FC236}">
                    <a16:creationId xmlns:a16="http://schemas.microsoft.com/office/drawing/2014/main" id="{DFE4F761-6DF2-4FD4-8A9E-A65DADA41209}"/>
                  </a:ext>
                </a:extLst>
              </p:cNvPr>
              <p:cNvSpPr txBox="1">
                <a:spLocks/>
              </p:cNvSpPr>
              <p:nvPr/>
            </p:nvSpPr>
            <p:spPr>
              <a:xfrm>
                <a:off x="9178964" y="219952"/>
                <a:ext cx="2835724"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lnSpcReduction="100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Exploring the hidden interior of the Earth with directional neutrino measurements</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 Leyton, S. Dye, J. Monroe</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Nature Communications (2017)</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26D12CC8-0653-4870-80DB-D2849582E423}"/>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73385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7650480" cy="904875"/>
          </a:xfrm>
        </p:spPr>
        <p:txBody>
          <a:bodyPr>
            <a:normAutofit/>
          </a:bodyPr>
          <a:lstStyle/>
          <a:p>
            <a:r>
              <a:rPr lang="en-US" sz="3200" dirty="0"/>
              <a:t>Effect of energy threshold on </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CE</a:t>
            </a:r>
            <a:r>
              <a:rPr kumimoji="0" lang="el-GR" sz="3200" b="1" i="0" u="none" strike="noStrike" kern="1200" cap="none" spc="0" normalizeH="0" baseline="0" noProof="0" dirty="0">
                <a:ln>
                  <a:noFill/>
                </a:ln>
                <a:solidFill>
                  <a:prstClr val="black"/>
                </a:solidFill>
                <a:effectLst/>
                <a:uLnTx/>
                <a:uFillTx/>
                <a:latin typeface="Calibri" panose="020F0502020204030204"/>
                <a:ea typeface="+mn-ea"/>
                <a:cs typeface="+mn-cs"/>
              </a:rPr>
              <a:t>ν</a:t>
            </a: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NS</a:t>
            </a:r>
            <a:endParaRPr lang="en-US" sz="3200" baseline="30000" dirty="0"/>
          </a:p>
        </p:txBody>
      </p:sp>
      <p:sp>
        <p:nvSpPr>
          <p:cNvPr id="3" name="Slide Number Placeholder 2">
            <a:extLst>
              <a:ext uri="{FF2B5EF4-FFF2-40B4-BE49-F238E27FC236}">
                <a16:creationId xmlns:a16="http://schemas.microsoft.com/office/drawing/2014/main" id="{8E88EBAF-24E6-43E0-BD8A-E709CFAE2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DD6F000-4826-419F-936B-0C8424425A5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03391" y="1275074"/>
            <a:ext cx="8229617" cy="5486411"/>
          </a:xfrm>
          <a:prstGeom prst="rect">
            <a:avLst/>
          </a:prstGeom>
        </p:spPr>
      </p:pic>
    </p:spTree>
    <p:extLst>
      <p:ext uri="{BB962C8B-B14F-4D97-AF65-F5344CB8AC3E}">
        <p14:creationId xmlns:p14="http://schemas.microsoft.com/office/powerpoint/2010/main" val="768332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35C5216-E032-4878-8343-7B788F1D99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7839" y="3252533"/>
            <a:ext cx="5628111" cy="3376867"/>
          </a:xfrm>
          <a:prstGeom prst="rect">
            <a:avLst/>
          </a:prstGeom>
        </p:spPr>
      </p:pic>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6910305" cy="904875"/>
          </a:xfrm>
        </p:spPr>
        <p:txBody>
          <a:bodyPr>
            <a:normAutofit/>
          </a:bodyPr>
          <a:lstStyle/>
          <a:p>
            <a:r>
              <a:rPr lang="it-IT" dirty="0" err="1"/>
              <a:t>Main</a:t>
            </a:r>
            <a:r>
              <a:rPr lang="it-IT" dirty="0"/>
              <a:t> sources of </a:t>
            </a:r>
            <a:r>
              <a:rPr lang="it-IT" dirty="0" err="1"/>
              <a:t>antineutrinos</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8" name="Picture 17" descr="Icon&#10;&#10;Description automatically generated">
            <a:extLst>
              <a:ext uri="{FF2B5EF4-FFF2-40B4-BE49-F238E27FC236}">
                <a16:creationId xmlns:a16="http://schemas.microsoft.com/office/drawing/2014/main" id="{02F09B76-F831-49F8-8352-E3CA464C88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69" y="1460893"/>
            <a:ext cx="1687093" cy="1687093"/>
          </a:xfrm>
          <a:prstGeom prst="rect">
            <a:avLst/>
          </a:prstGeom>
        </p:spPr>
      </p:pic>
      <p:pic>
        <p:nvPicPr>
          <p:cNvPr id="12" name="Picture 11" descr="Icon&#10;&#10;Description automatically generated">
            <a:extLst>
              <a:ext uri="{FF2B5EF4-FFF2-40B4-BE49-F238E27FC236}">
                <a16:creationId xmlns:a16="http://schemas.microsoft.com/office/drawing/2014/main" id="{494F2859-392B-4D70-8788-4E1346A27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032" y="1456346"/>
            <a:ext cx="1691640" cy="1691640"/>
          </a:xfrm>
          <a:prstGeom prst="rect">
            <a:avLst/>
          </a:prstGeom>
        </p:spPr>
      </p:pic>
      <p:pic>
        <p:nvPicPr>
          <p:cNvPr id="1028" name="Picture 4">
            <a:extLst>
              <a:ext uri="{FF2B5EF4-FFF2-40B4-BE49-F238E27FC236}">
                <a16:creationId xmlns:a16="http://schemas.microsoft.com/office/drawing/2014/main" id="{85FFF34E-F7BE-4866-BE36-D0C40993D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6094250" y="3252533"/>
            <a:ext cx="5723361" cy="34340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CFD19BC-CDCE-4B6D-AC14-6D449C4896E9}"/>
              </a:ext>
            </a:extLst>
          </p:cNvPr>
          <p:cNvSpPr txBox="1"/>
          <p:nvPr/>
        </p:nvSpPr>
        <p:spPr>
          <a:xfrm>
            <a:off x="2483462" y="1889632"/>
            <a:ext cx="3212488" cy="1077218"/>
          </a:xfrm>
          <a:prstGeom prst="rect">
            <a:avLst/>
          </a:prstGeom>
          <a:noFill/>
        </p:spPr>
        <p:txBody>
          <a:bodyPr wrap="square">
            <a:spAutoFit/>
          </a:bodyPr>
          <a:lstStyle/>
          <a:p>
            <a:pPr>
              <a:spcAft>
                <a:spcPts val="1200"/>
              </a:spcAft>
            </a:pPr>
            <a:r>
              <a:rPr kumimoji="0" lang="it-IT" b="1" i="0" u="none" strike="noStrike" kern="1200" cap="none" spc="0" normalizeH="0" baseline="0" noProof="0" dirty="0" err="1">
                <a:ln>
                  <a:noFill/>
                </a:ln>
                <a:solidFill>
                  <a:prstClr val="black"/>
                </a:solidFill>
                <a:effectLst/>
                <a:uLnTx/>
                <a:uFillTx/>
                <a:latin typeface="Calibri" panose="020F0502020204030204"/>
                <a:ea typeface="+mn-ea"/>
                <a:cs typeface="+mn-cs"/>
              </a:rPr>
              <a:t>Reactors</a:t>
            </a:r>
            <a:endParaRPr kumimoji="0" lang="it-IT" b="1" i="0" u="none" strike="noStrike" kern="1200" cap="none" spc="0" normalizeH="0" baseline="0" noProof="0" dirty="0">
              <a:ln>
                <a:noFill/>
              </a:ln>
              <a:solidFill>
                <a:prstClr val="black"/>
              </a:solidFill>
              <a:effectLst/>
              <a:uLnTx/>
              <a:uFillTx/>
              <a:latin typeface="Calibri" panose="020F0502020204030204"/>
              <a:ea typeface="+mn-ea"/>
              <a:cs typeface="+mn-cs"/>
            </a:endParaRPr>
          </a:p>
          <a:p>
            <a:r>
              <a:rPr lang="it-IT" dirty="0" err="1">
                <a:solidFill>
                  <a:prstClr val="black"/>
                </a:solidFill>
                <a:latin typeface="Calibri" panose="020F0502020204030204"/>
              </a:rPr>
              <a:t>Flux</a:t>
            </a:r>
            <a:r>
              <a:rPr lang="it-IT" dirty="0">
                <a:solidFill>
                  <a:prstClr val="black"/>
                </a:solidFill>
                <a:latin typeface="Calibri" panose="020F0502020204030204"/>
              </a:rPr>
              <a:t> </a:t>
            </a:r>
            <a:r>
              <a:rPr lang="en-US" dirty="0">
                <a:solidFill>
                  <a:prstClr val="black"/>
                </a:solidFill>
                <a:latin typeface="Calibri" panose="020F0502020204030204"/>
              </a:rPr>
              <a:t>∽ 10</a:t>
            </a:r>
            <a:r>
              <a:rPr lang="en-US" baseline="30000" dirty="0">
                <a:solidFill>
                  <a:prstClr val="black"/>
                </a:solidFill>
                <a:latin typeface="Calibri" panose="020F0502020204030204"/>
              </a:rPr>
              <a:t>8 </a:t>
            </a:r>
            <a:r>
              <a:rPr lang="en-US" dirty="0">
                <a:solidFill>
                  <a:prstClr val="black"/>
                </a:solidFill>
                <a:latin typeface="Calibri" panose="020F0502020204030204"/>
              </a:rPr>
              <a:t>cm</a:t>
            </a:r>
            <a:r>
              <a:rPr lang="en-US" baseline="30000" dirty="0">
                <a:solidFill>
                  <a:prstClr val="black"/>
                </a:solidFill>
                <a:latin typeface="Calibri" panose="020F0502020204030204"/>
              </a:rPr>
              <a:t>-2</a:t>
            </a:r>
            <a:r>
              <a:rPr lang="en-US" dirty="0">
                <a:solidFill>
                  <a:prstClr val="black"/>
                </a:solidFill>
                <a:latin typeface="Calibri" panose="020F0502020204030204"/>
              </a:rPr>
              <a:t> s</a:t>
            </a:r>
            <a:r>
              <a:rPr lang="en-US" baseline="30000" dirty="0">
                <a:solidFill>
                  <a:prstClr val="black"/>
                </a:solidFill>
                <a:latin typeface="Calibri" panose="020F0502020204030204"/>
              </a:rPr>
              <a:t>-1</a:t>
            </a:r>
            <a:endParaRPr lang="en-US" dirty="0">
              <a:solidFill>
                <a:prstClr val="black"/>
              </a:solidFill>
              <a:latin typeface="Calibri" panose="020F0502020204030204"/>
            </a:endParaRPr>
          </a:p>
          <a:p>
            <a:r>
              <a:rPr lang="en-US" dirty="0">
                <a:solidFill>
                  <a:prstClr val="black"/>
                </a:solidFill>
                <a:latin typeface="Calibri" panose="020F0502020204030204"/>
              </a:rPr>
              <a:t>Energy range 0 MeV – 10 MeV</a:t>
            </a:r>
            <a:endParaRPr lang="en-US" dirty="0"/>
          </a:p>
        </p:txBody>
      </p:sp>
      <p:sp>
        <p:nvSpPr>
          <p:cNvPr id="13" name="TextBox 12">
            <a:extLst>
              <a:ext uri="{FF2B5EF4-FFF2-40B4-BE49-F238E27FC236}">
                <a16:creationId xmlns:a16="http://schemas.microsoft.com/office/drawing/2014/main" id="{D767A3CC-5E0B-497E-ABF7-155D46EBAACF}"/>
              </a:ext>
            </a:extLst>
          </p:cNvPr>
          <p:cNvSpPr txBox="1"/>
          <p:nvPr/>
        </p:nvSpPr>
        <p:spPr>
          <a:xfrm>
            <a:off x="8526708" y="1889632"/>
            <a:ext cx="3212488" cy="1077218"/>
          </a:xfrm>
          <a:prstGeom prst="rect">
            <a:avLst/>
          </a:prstGeom>
          <a:noFill/>
        </p:spPr>
        <p:txBody>
          <a:bodyPr wrap="square">
            <a:spAutoFit/>
          </a:bodyPr>
          <a:lstStyle/>
          <a:p>
            <a:pPr>
              <a:spcAft>
                <a:spcPts val="1200"/>
              </a:spcAft>
            </a:pPr>
            <a:r>
              <a:rPr kumimoji="0" lang="it-IT" b="1" i="0" u="none" strike="noStrike" kern="1200" cap="none" spc="0" normalizeH="0" baseline="0" noProof="0" dirty="0">
                <a:ln>
                  <a:noFill/>
                </a:ln>
                <a:solidFill>
                  <a:prstClr val="black"/>
                </a:solidFill>
                <a:effectLst/>
                <a:uLnTx/>
                <a:uFillTx/>
                <a:latin typeface="Calibri" panose="020F0502020204030204"/>
                <a:ea typeface="+mn-ea"/>
                <a:cs typeface="+mn-cs"/>
              </a:rPr>
              <a:t>Earth</a:t>
            </a:r>
          </a:p>
          <a:p>
            <a:r>
              <a:rPr lang="it-IT" dirty="0" err="1">
                <a:solidFill>
                  <a:prstClr val="black"/>
                </a:solidFill>
                <a:latin typeface="Calibri" panose="020F0502020204030204"/>
              </a:rPr>
              <a:t>Flux</a:t>
            </a:r>
            <a:r>
              <a:rPr lang="it-IT" dirty="0">
                <a:solidFill>
                  <a:prstClr val="black"/>
                </a:solidFill>
                <a:latin typeface="Calibri" panose="020F0502020204030204"/>
              </a:rPr>
              <a:t> </a:t>
            </a:r>
            <a:r>
              <a:rPr lang="en-US" dirty="0">
                <a:solidFill>
                  <a:prstClr val="black"/>
                </a:solidFill>
                <a:latin typeface="Calibri" panose="020F0502020204030204"/>
              </a:rPr>
              <a:t>∽ 10</a:t>
            </a:r>
            <a:r>
              <a:rPr lang="en-US" baseline="30000" dirty="0">
                <a:solidFill>
                  <a:prstClr val="black"/>
                </a:solidFill>
                <a:latin typeface="Calibri" panose="020F0502020204030204"/>
              </a:rPr>
              <a:t>7 </a:t>
            </a:r>
            <a:r>
              <a:rPr lang="en-US" dirty="0">
                <a:solidFill>
                  <a:prstClr val="black"/>
                </a:solidFill>
                <a:latin typeface="Calibri" panose="020F0502020204030204"/>
              </a:rPr>
              <a:t>cm</a:t>
            </a:r>
            <a:r>
              <a:rPr lang="en-US" baseline="30000" dirty="0">
                <a:solidFill>
                  <a:prstClr val="black"/>
                </a:solidFill>
                <a:latin typeface="Calibri" panose="020F0502020204030204"/>
              </a:rPr>
              <a:t>-2</a:t>
            </a:r>
            <a:r>
              <a:rPr lang="en-US" dirty="0">
                <a:solidFill>
                  <a:prstClr val="black"/>
                </a:solidFill>
                <a:latin typeface="Calibri" panose="020F0502020204030204"/>
              </a:rPr>
              <a:t> s</a:t>
            </a:r>
            <a:r>
              <a:rPr lang="en-US" baseline="30000" dirty="0">
                <a:solidFill>
                  <a:prstClr val="black"/>
                </a:solidFill>
                <a:latin typeface="Calibri" panose="020F0502020204030204"/>
              </a:rPr>
              <a:t>-1</a:t>
            </a:r>
            <a:endParaRPr lang="en-US" dirty="0">
              <a:solidFill>
                <a:prstClr val="black"/>
              </a:solidFill>
              <a:latin typeface="Calibri" panose="020F0502020204030204"/>
            </a:endParaRPr>
          </a:p>
          <a:p>
            <a:r>
              <a:rPr lang="en-US" dirty="0">
                <a:solidFill>
                  <a:prstClr val="black"/>
                </a:solidFill>
                <a:latin typeface="Calibri" panose="020F0502020204030204"/>
              </a:rPr>
              <a:t>Energy range 0 MeV – 3 MeV</a:t>
            </a:r>
            <a:endParaRPr lang="en-US" dirty="0"/>
          </a:p>
        </p:txBody>
      </p:sp>
      <p:sp>
        <p:nvSpPr>
          <p:cNvPr id="5" name="Rectangle: Folded Corner 4">
            <a:extLst>
              <a:ext uri="{FF2B5EF4-FFF2-40B4-BE49-F238E27FC236}">
                <a16:creationId xmlns:a16="http://schemas.microsoft.com/office/drawing/2014/main" id="{0692E758-C7D9-45C8-9AC3-05FA3D27E34D}"/>
              </a:ext>
            </a:extLst>
          </p:cNvPr>
          <p:cNvSpPr/>
          <p:nvPr/>
        </p:nvSpPr>
        <p:spPr>
          <a:xfrm rot="1356338">
            <a:off x="9748185" y="543988"/>
            <a:ext cx="2164875" cy="1133328"/>
          </a:xfrm>
          <a:prstGeom prst="foldedCorner">
            <a:avLst/>
          </a:prstGeom>
          <a:solidFill>
            <a:schemeClr val="accent4">
              <a:lumMod val="40000"/>
              <a:lumOff val="6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For comparison: Solar neutrinos flux </a:t>
            </a:r>
            <a:r>
              <a:rPr lang="en-US" dirty="0">
                <a:solidFill>
                  <a:schemeClr val="tx1"/>
                </a:solidFill>
                <a:latin typeface="Calibri" panose="020F0502020204030204"/>
              </a:rPr>
              <a:t>∽ 10</a:t>
            </a:r>
            <a:r>
              <a:rPr lang="en-US" baseline="30000" dirty="0">
                <a:solidFill>
                  <a:schemeClr val="tx1"/>
                </a:solidFill>
                <a:latin typeface="Calibri" panose="020F0502020204030204"/>
              </a:rPr>
              <a:t>11 </a:t>
            </a:r>
            <a:r>
              <a:rPr lang="en-US" dirty="0">
                <a:solidFill>
                  <a:schemeClr val="tx1"/>
                </a:solidFill>
                <a:latin typeface="Calibri" panose="020F0502020204030204"/>
              </a:rPr>
              <a:t>cm</a:t>
            </a:r>
            <a:r>
              <a:rPr lang="en-US" baseline="30000" dirty="0">
                <a:solidFill>
                  <a:schemeClr val="tx1"/>
                </a:solidFill>
                <a:latin typeface="Calibri" panose="020F0502020204030204"/>
              </a:rPr>
              <a:t>-2</a:t>
            </a:r>
            <a:r>
              <a:rPr lang="en-US" dirty="0">
                <a:solidFill>
                  <a:schemeClr val="tx1"/>
                </a:solidFill>
                <a:latin typeface="Calibri" panose="020F0502020204030204"/>
              </a:rPr>
              <a:t> s</a:t>
            </a:r>
            <a:r>
              <a:rPr lang="en-US" baseline="30000" dirty="0">
                <a:solidFill>
                  <a:schemeClr val="tx1"/>
                </a:solidFill>
                <a:latin typeface="Calibri" panose="020F0502020204030204"/>
              </a:rPr>
              <a:t>-1</a:t>
            </a:r>
            <a:endParaRPr lang="en-US" dirty="0">
              <a:solidFill>
                <a:schemeClr val="tx1"/>
              </a:solidFill>
            </a:endParaRPr>
          </a:p>
        </p:txBody>
      </p:sp>
    </p:spTree>
    <p:extLst>
      <p:ext uri="{BB962C8B-B14F-4D97-AF65-F5344CB8AC3E}">
        <p14:creationId xmlns:p14="http://schemas.microsoft.com/office/powerpoint/2010/main" val="3895507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1CE70F81-02FF-4469-A02A-1D94B78254D5}"/>
              </a:ext>
            </a:extLst>
          </p:cNvPr>
          <p:cNvGrpSpPr/>
          <p:nvPr/>
        </p:nvGrpSpPr>
        <p:grpSpPr>
          <a:xfrm>
            <a:off x="213848" y="390456"/>
            <a:ext cx="8621809" cy="6464808"/>
            <a:chOff x="336483" y="564199"/>
            <a:chExt cx="5852172" cy="4389129"/>
          </a:xfrm>
        </p:grpSpPr>
        <p:pic>
          <p:nvPicPr>
            <p:cNvPr id="11" name="Picture 10" descr="A close up of a map&#10;&#10;Description automatically generated">
              <a:extLst>
                <a:ext uri="{FF2B5EF4-FFF2-40B4-BE49-F238E27FC236}">
                  <a16:creationId xmlns:a16="http://schemas.microsoft.com/office/drawing/2014/main" id="{BF0E9943-EC53-4CA8-9EE5-62C2C4D8E2B8}"/>
                </a:ext>
              </a:extLst>
            </p:cNvPr>
            <p:cNvPicPr>
              <a:picLocks noChangeAspect="1"/>
            </p:cNvPicPr>
            <p:nvPr/>
          </p:nvPicPr>
          <p:blipFill>
            <a:blip r:embed="rId2"/>
            <a:stretch>
              <a:fillRect/>
            </a:stretch>
          </p:blipFill>
          <p:spPr>
            <a:xfrm>
              <a:off x="336483" y="564199"/>
              <a:ext cx="5852172" cy="4389129"/>
            </a:xfrm>
            <a:prstGeom prst="rect">
              <a:avLst/>
            </a:prstGeom>
          </p:spPr>
        </p:pic>
        <p:cxnSp>
          <p:nvCxnSpPr>
            <p:cNvPr id="12" name="Connettore diritto 11">
              <a:extLst>
                <a:ext uri="{FF2B5EF4-FFF2-40B4-BE49-F238E27FC236}">
                  <a16:creationId xmlns:a16="http://schemas.microsoft.com/office/drawing/2014/main" id="{B6092A81-A5D2-4AC1-857C-4505DD1061FD}"/>
                </a:ext>
              </a:extLst>
            </p:cNvPr>
            <p:cNvCxnSpPr>
              <a:cxnSpLocks/>
            </p:cNvCxnSpPr>
            <p:nvPr/>
          </p:nvCxnSpPr>
          <p:spPr>
            <a:xfrm flipV="1">
              <a:off x="1648052" y="1094285"/>
              <a:ext cx="0" cy="3387777"/>
            </a:xfrm>
            <a:prstGeom prst="line">
              <a:avLst/>
            </a:prstGeom>
            <a:ln w="28575">
              <a:solidFill>
                <a:schemeClr val="tx1">
                  <a:lumMod val="75000"/>
                  <a:lumOff val="25000"/>
                </a:schemeClr>
              </a:solidFill>
              <a:prstDash val="dash"/>
            </a:ln>
          </p:spPr>
          <p:style>
            <a:lnRef idx="1">
              <a:schemeClr val="dk1"/>
            </a:lnRef>
            <a:fillRef idx="0">
              <a:schemeClr val="dk1"/>
            </a:fillRef>
            <a:effectRef idx="0">
              <a:schemeClr val="dk1"/>
            </a:effectRef>
            <a:fontRef idx="minor">
              <a:schemeClr val="tx1"/>
            </a:fontRef>
          </p:style>
        </p:cxnSp>
        <p:sp>
          <p:nvSpPr>
            <p:cNvPr id="15" name="CasellaDiTesto 16">
              <a:extLst>
                <a:ext uri="{FF2B5EF4-FFF2-40B4-BE49-F238E27FC236}">
                  <a16:creationId xmlns:a16="http://schemas.microsoft.com/office/drawing/2014/main" id="{0D9EB789-0FB0-476F-8AF6-3057C8D1766A}"/>
                </a:ext>
              </a:extLst>
            </p:cNvPr>
            <p:cNvSpPr txBox="1"/>
            <p:nvPr/>
          </p:nvSpPr>
          <p:spPr>
            <a:xfrm>
              <a:off x="1629708" y="1098424"/>
              <a:ext cx="1632861" cy="271645"/>
            </a:xfrm>
            <a:prstGeom prst="rect">
              <a:avLst/>
            </a:prstGeom>
            <a:noFill/>
          </p:spPr>
          <p:txBody>
            <a:bodyPr wrap="square" rtlCol="0">
              <a:spAutoFit/>
            </a:bodyPr>
            <a:lstStyle/>
            <a:p>
              <a:r>
                <a:rPr lang="en-US" sz="2000" baseline="30000" dirty="0">
                  <a:solidFill>
                    <a:schemeClr val="tx1">
                      <a:lumMod val="75000"/>
                      <a:lumOff val="25000"/>
                    </a:schemeClr>
                  </a:solidFill>
                  <a:latin typeface="+mj-lt"/>
                </a:rPr>
                <a:t>40</a:t>
              </a:r>
              <a:r>
                <a:rPr lang="en-US" sz="2000" dirty="0">
                  <a:solidFill>
                    <a:schemeClr val="tx1">
                      <a:lumMod val="75000"/>
                      <a:lumOff val="25000"/>
                    </a:schemeClr>
                  </a:solidFill>
                  <a:latin typeface="+mj-lt"/>
                </a:rPr>
                <a:t>K endpoint</a:t>
              </a:r>
            </a:p>
          </p:txBody>
        </p:sp>
      </p:grpSp>
      <p:sp>
        <p:nvSpPr>
          <p:cNvPr id="8" name="Title 7">
            <a:extLst>
              <a:ext uri="{FF2B5EF4-FFF2-40B4-BE49-F238E27FC236}">
                <a16:creationId xmlns:a16="http://schemas.microsoft.com/office/drawing/2014/main" id="{D2F7A5C1-8C31-47DE-9289-7B4C304F9C92}"/>
              </a:ext>
            </a:extLst>
          </p:cNvPr>
          <p:cNvSpPr>
            <a:spLocks noGrp="1"/>
          </p:cNvSpPr>
          <p:nvPr>
            <p:ph type="title"/>
          </p:nvPr>
        </p:nvSpPr>
        <p:spPr>
          <a:xfrm>
            <a:off x="432000" y="333948"/>
            <a:ext cx="11340000" cy="432000"/>
          </a:xfrm>
        </p:spPr>
        <p:txBody>
          <a:bodyPr>
            <a:normAutofit fontScale="90000"/>
          </a:bodyPr>
          <a:lstStyle/>
          <a:p>
            <a:r>
              <a:rPr lang="en-US" dirty="0">
                <a:solidFill>
                  <a:schemeClr val="tx1"/>
                </a:solidFill>
                <a:latin typeface="Raleway" pitchFamily="2" charset="0"/>
              </a:rPr>
              <a:t>IBD cross-sections on single target isotopes</a:t>
            </a:r>
          </a:p>
        </p:txBody>
      </p:sp>
    </p:spTree>
    <p:extLst>
      <p:ext uri="{BB962C8B-B14F-4D97-AF65-F5344CB8AC3E}">
        <p14:creationId xmlns:p14="http://schemas.microsoft.com/office/powerpoint/2010/main" val="2165280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5E9BFC54-9714-453D-BA96-44D85F263699}"/>
              </a:ext>
            </a:extLst>
          </p:cNvPr>
          <p:cNvGrpSpPr/>
          <p:nvPr/>
        </p:nvGrpSpPr>
        <p:grpSpPr>
          <a:xfrm>
            <a:off x="213848" y="391643"/>
            <a:ext cx="8621809" cy="6466357"/>
            <a:chOff x="336483" y="564201"/>
            <a:chExt cx="5852172" cy="4389129"/>
          </a:xfrm>
        </p:grpSpPr>
        <p:pic>
          <p:nvPicPr>
            <p:cNvPr id="33" name="Picture 32" descr="A close up of a map&#10;&#10;Description automatically generated">
              <a:extLst>
                <a:ext uri="{FF2B5EF4-FFF2-40B4-BE49-F238E27FC236}">
                  <a16:creationId xmlns:a16="http://schemas.microsoft.com/office/drawing/2014/main" id="{2D99CF1E-BAE1-41F4-A3C2-79F658819F57}"/>
                </a:ext>
              </a:extLst>
            </p:cNvPr>
            <p:cNvPicPr>
              <a:picLocks noChangeAspect="1"/>
            </p:cNvPicPr>
            <p:nvPr/>
          </p:nvPicPr>
          <p:blipFill>
            <a:blip r:embed="rId3"/>
            <a:stretch>
              <a:fillRect/>
            </a:stretch>
          </p:blipFill>
          <p:spPr>
            <a:xfrm>
              <a:off x="336483" y="564201"/>
              <a:ext cx="5852172" cy="4389129"/>
            </a:xfrm>
            <a:prstGeom prst="rect">
              <a:avLst/>
            </a:prstGeom>
          </p:spPr>
        </p:pic>
        <p:cxnSp>
          <p:nvCxnSpPr>
            <p:cNvPr id="34" name="Connettore diritto 11">
              <a:extLst>
                <a:ext uri="{FF2B5EF4-FFF2-40B4-BE49-F238E27FC236}">
                  <a16:creationId xmlns:a16="http://schemas.microsoft.com/office/drawing/2014/main" id="{0C382AAF-C743-4F90-8031-82E6CA036072}"/>
                </a:ext>
              </a:extLst>
            </p:cNvPr>
            <p:cNvCxnSpPr>
              <a:cxnSpLocks/>
            </p:cNvCxnSpPr>
            <p:nvPr/>
          </p:nvCxnSpPr>
          <p:spPr>
            <a:xfrm flipV="1">
              <a:off x="1648052" y="1094285"/>
              <a:ext cx="0" cy="3387777"/>
            </a:xfrm>
            <a:prstGeom prst="line">
              <a:avLst/>
            </a:prstGeom>
            <a:ln w="28575">
              <a:solidFill>
                <a:schemeClr val="tx1">
                  <a:lumMod val="75000"/>
                  <a:lumOff val="25000"/>
                </a:schemeClr>
              </a:solidFill>
              <a:prstDash val="dash"/>
            </a:ln>
          </p:spPr>
          <p:style>
            <a:lnRef idx="1">
              <a:schemeClr val="dk1"/>
            </a:lnRef>
            <a:fillRef idx="0">
              <a:schemeClr val="dk1"/>
            </a:fillRef>
            <a:effectRef idx="0">
              <a:schemeClr val="dk1"/>
            </a:effectRef>
            <a:fontRef idx="minor">
              <a:schemeClr val="tx1"/>
            </a:fontRef>
          </p:style>
        </p:cxnSp>
        <p:sp>
          <p:nvSpPr>
            <p:cNvPr id="35" name="CasellaDiTesto 16">
              <a:extLst>
                <a:ext uri="{FF2B5EF4-FFF2-40B4-BE49-F238E27FC236}">
                  <a16:creationId xmlns:a16="http://schemas.microsoft.com/office/drawing/2014/main" id="{D534F3D1-BAD8-4F53-99A1-13AAE0B32E10}"/>
                </a:ext>
              </a:extLst>
            </p:cNvPr>
            <p:cNvSpPr txBox="1"/>
            <p:nvPr/>
          </p:nvSpPr>
          <p:spPr>
            <a:xfrm>
              <a:off x="1629708" y="1098424"/>
              <a:ext cx="1632861" cy="271580"/>
            </a:xfrm>
            <a:prstGeom prst="rect">
              <a:avLst/>
            </a:prstGeom>
            <a:noFill/>
          </p:spPr>
          <p:txBody>
            <a:bodyPr wrap="square" rtlCol="0">
              <a:spAutoFit/>
            </a:bodyPr>
            <a:lstStyle/>
            <a:p>
              <a:r>
                <a:rPr lang="en-US" sz="2000" baseline="30000" dirty="0">
                  <a:solidFill>
                    <a:schemeClr val="tx1">
                      <a:lumMod val="75000"/>
                      <a:lumOff val="25000"/>
                    </a:schemeClr>
                  </a:solidFill>
                  <a:latin typeface="+mj-lt"/>
                </a:rPr>
                <a:t>40</a:t>
              </a:r>
              <a:r>
                <a:rPr lang="en-US" sz="2000" dirty="0">
                  <a:solidFill>
                    <a:schemeClr val="tx1">
                      <a:lumMod val="75000"/>
                      <a:lumOff val="25000"/>
                    </a:schemeClr>
                  </a:solidFill>
                  <a:latin typeface="+mj-lt"/>
                </a:rPr>
                <a:t>K endpoint</a:t>
              </a:r>
            </a:p>
          </p:txBody>
        </p:sp>
      </p:grpSp>
      <p:sp>
        <p:nvSpPr>
          <p:cNvPr id="36" name="Content Placeholder 2">
            <a:extLst>
              <a:ext uri="{FF2B5EF4-FFF2-40B4-BE49-F238E27FC236}">
                <a16:creationId xmlns:a16="http://schemas.microsoft.com/office/drawing/2014/main" id="{64AA222F-E381-4D12-B400-5FD3C96D4653}"/>
              </a:ext>
            </a:extLst>
          </p:cNvPr>
          <p:cNvSpPr txBox="1">
            <a:spLocks/>
          </p:cNvSpPr>
          <p:nvPr/>
        </p:nvSpPr>
        <p:spPr>
          <a:xfrm>
            <a:off x="8420986" y="1172598"/>
            <a:ext cx="3557166" cy="1128401"/>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0000"/>
              </a:lnSpc>
              <a:spcBef>
                <a:spcPts val="6000"/>
              </a:spcBef>
              <a:buClr>
                <a:srgbClr val="000000"/>
              </a:buClr>
              <a:buSzPct val="100000"/>
            </a:pPr>
            <a:r>
              <a:rPr lang="en-US" sz="2200" b="1" kern="0" baseline="30000" dirty="0">
                <a:latin typeface="+mj-lt"/>
                <a:ea typeface="PT Serif"/>
                <a:cs typeface="PT Serif"/>
                <a:sym typeface="PT Serif"/>
              </a:rPr>
              <a:t>3</a:t>
            </a:r>
            <a:r>
              <a:rPr lang="en-US" sz="2200" b="1" kern="0" dirty="0">
                <a:latin typeface="+mj-lt"/>
                <a:ea typeface="PT Serif"/>
                <a:cs typeface="PT Serif"/>
                <a:sym typeface="PT Serif"/>
              </a:rPr>
              <a:t>He</a:t>
            </a:r>
            <a:r>
              <a:rPr lang="en-US" sz="2200" kern="0" dirty="0">
                <a:latin typeface="+mj-lt"/>
                <a:ea typeface="PT Serif"/>
                <a:cs typeface="PT Serif"/>
                <a:sym typeface="PT Serif"/>
              </a:rPr>
              <a:t>, which seemed the perfect candidate, is disfavored by its </a:t>
            </a:r>
            <a:r>
              <a:rPr lang="en-US" sz="2200" b="1" kern="0" dirty="0">
                <a:latin typeface="+mj-lt"/>
                <a:ea typeface="PT Serif"/>
                <a:cs typeface="PT Serif"/>
                <a:sym typeface="PT Serif"/>
              </a:rPr>
              <a:t>abundance</a:t>
            </a:r>
          </a:p>
          <a:p>
            <a:pPr marL="342900" lvl="0" indent="-342900">
              <a:lnSpc>
                <a:spcPct val="100000"/>
              </a:lnSpc>
              <a:spcBef>
                <a:spcPts val="6000"/>
              </a:spcBef>
              <a:buClr>
                <a:srgbClr val="000000"/>
              </a:buClr>
              <a:buSzPct val="100000"/>
            </a:pPr>
            <a:r>
              <a:rPr lang="en-US" sz="2200" b="1" kern="0" baseline="30000" dirty="0">
                <a:latin typeface="+mj-lt"/>
                <a:ea typeface="Times New Roman" panose="02020603050405020304" pitchFamily="18" charset="0"/>
                <a:cs typeface="Calibri" panose="020F0502020204030204" pitchFamily="34" charset="0"/>
                <a:sym typeface="Arial"/>
              </a:rPr>
              <a:t>35</a:t>
            </a:r>
            <a:r>
              <a:rPr lang="en-US" sz="2200" b="1" kern="0" dirty="0">
                <a:latin typeface="+mj-lt"/>
                <a:ea typeface="Times New Roman" panose="02020603050405020304" pitchFamily="18" charset="0"/>
                <a:cs typeface="Calibri" panose="020F0502020204030204" pitchFamily="34" charset="0"/>
                <a:sym typeface="Arial"/>
              </a:rPr>
              <a:t>Cl</a:t>
            </a:r>
            <a:r>
              <a:rPr lang="en-US" sz="2200" kern="0" dirty="0">
                <a:latin typeface="+mj-lt"/>
                <a:ea typeface="Times New Roman" panose="02020603050405020304" pitchFamily="18" charset="0"/>
                <a:cs typeface="Calibri" panose="020F0502020204030204" pitchFamily="34" charset="0"/>
                <a:sym typeface="Arial"/>
              </a:rPr>
              <a:t> has both a </a:t>
            </a:r>
            <a:r>
              <a:rPr lang="en-US" sz="2200" b="1" kern="0" dirty="0">
                <a:latin typeface="+mj-lt"/>
                <a:ea typeface="Times New Roman" panose="02020603050405020304" pitchFamily="18" charset="0"/>
                <a:cs typeface="Calibri" panose="020F0502020204030204" pitchFamily="34" charset="0"/>
                <a:sym typeface="Arial"/>
              </a:rPr>
              <a:t>low threshold </a:t>
            </a:r>
            <a:r>
              <a:rPr lang="en-US" sz="2200" kern="0" dirty="0">
                <a:latin typeface="+mj-lt"/>
                <a:ea typeface="Times New Roman" panose="02020603050405020304" pitchFamily="18" charset="0"/>
                <a:cs typeface="Calibri" panose="020F0502020204030204" pitchFamily="34" charset="0"/>
                <a:sym typeface="Arial"/>
              </a:rPr>
              <a:t>and a </a:t>
            </a:r>
            <a:r>
              <a:rPr lang="en-US" sz="2200" b="1" kern="0" dirty="0">
                <a:latin typeface="+mj-lt"/>
                <a:ea typeface="Times New Roman" panose="02020603050405020304" pitchFamily="18" charset="0"/>
                <a:cs typeface="Calibri" panose="020F0502020204030204" pitchFamily="34" charset="0"/>
                <a:sym typeface="Arial"/>
              </a:rPr>
              <a:t>good weighted cross-section</a:t>
            </a:r>
          </a:p>
          <a:p>
            <a:pPr marL="342900" lvl="0" indent="-342900">
              <a:lnSpc>
                <a:spcPct val="100000"/>
              </a:lnSpc>
              <a:spcBef>
                <a:spcPts val="6000"/>
              </a:spcBef>
              <a:buClr>
                <a:srgbClr val="000000"/>
              </a:buClr>
              <a:buSzPct val="100000"/>
            </a:pPr>
            <a:r>
              <a:rPr lang="en-US" sz="2200" b="1" kern="0" baseline="30000" dirty="0">
                <a:latin typeface="+mj-lt"/>
                <a:ea typeface="PT Serif"/>
                <a:cs typeface="Calibri" panose="020F0502020204030204" pitchFamily="34" charset="0"/>
                <a:sym typeface="Arial"/>
              </a:rPr>
              <a:t>63</a:t>
            </a:r>
            <a:r>
              <a:rPr lang="en-US" sz="2200" b="1" kern="0" dirty="0">
                <a:latin typeface="+mj-lt"/>
                <a:ea typeface="PT Serif"/>
                <a:cs typeface="Calibri" panose="020F0502020204030204" pitchFamily="34" charset="0"/>
                <a:sym typeface="Arial"/>
              </a:rPr>
              <a:t>Cu </a:t>
            </a:r>
            <a:r>
              <a:rPr lang="en-US" sz="2200" kern="0" dirty="0">
                <a:latin typeface="+mj-lt"/>
                <a:ea typeface="PT Serif"/>
                <a:cs typeface="Calibri" panose="020F0502020204030204" pitchFamily="34" charset="0"/>
                <a:sym typeface="Arial"/>
              </a:rPr>
              <a:t>seems to be as promising as </a:t>
            </a:r>
            <a:r>
              <a:rPr lang="en-US" sz="2200" kern="0" baseline="30000" dirty="0">
                <a:latin typeface="+mj-lt"/>
                <a:ea typeface="Times New Roman" panose="02020603050405020304" pitchFamily="18" charset="0"/>
                <a:cs typeface="Calibri" panose="020F0502020204030204" pitchFamily="34" charset="0"/>
                <a:sym typeface="Arial"/>
              </a:rPr>
              <a:t>35</a:t>
            </a:r>
            <a:r>
              <a:rPr lang="en-US" sz="2200" kern="0" dirty="0">
                <a:latin typeface="+mj-lt"/>
                <a:ea typeface="Times New Roman" panose="02020603050405020304" pitchFamily="18" charset="0"/>
                <a:cs typeface="Calibri" panose="020F0502020204030204" pitchFamily="34" charset="0"/>
                <a:sym typeface="Arial"/>
              </a:rPr>
              <a:t>Cl, but not equally reliable (</a:t>
            </a:r>
            <a:r>
              <a:rPr lang="en-US" sz="2200" i="1" kern="0" dirty="0">
                <a:latin typeface="+mj-lt"/>
                <a:ea typeface="Times New Roman" panose="02020603050405020304" pitchFamily="18" charset="0"/>
                <a:cs typeface="Calibri" panose="020F0502020204030204" pitchFamily="34" charset="0"/>
                <a:sym typeface="Arial"/>
              </a:rPr>
              <a:t>ft</a:t>
            </a:r>
            <a:r>
              <a:rPr lang="en-US" sz="2200" kern="0" dirty="0">
                <a:latin typeface="+mj-lt"/>
                <a:ea typeface="Times New Roman" panose="02020603050405020304" pitchFamily="18" charset="0"/>
                <a:cs typeface="Calibri" panose="020F0502020204030204" pitchFamily="34" charset="0"/>
                <a:sym typeface="Arial"/>
              </a:rPr>
              <a:t> not experimentally measured)</a:t>
            </a:r>
            <a:endParaRPr lang="en-US" sz="2200" kern="0" dirty="0">
              <a:latin typeface="+mj-lt"/>
              <a:ea typeface="PT Serif"/>
              <a:cs typeface="PT Serif"/>
              <a:sym typeface="PT Serif"/>
            </a:endParaRPr>
          </a:p>
        </p:txBody>
      </p:sp>
      <p:sp>
        <p:nvSpPr>
          <p:cNvPr id="11" name="Title 7">
            <a:extLst>
              <a:ext uri="{FF2B5EF4-FFF2-40B4-BE49-F238E27FC236}">
                <a16:creationId xmlns:a16="http://schemas.microsoft.com/office/drawing/2014/main" id="{7EFC04FF-7588-4DE1-B871-CA00715AA093}"/>
              </a:ext>
            </a:extLst>
          </p:cNvPr>
          <p:cNvSpPr txBox="1">
            <a:spLocks/>
          </p:cNvSpPr>
          <p:nvPr/>
        </p:nvSpPr>
        <p:spPr>
          <a:xfrm>
            <a:off x="0" y="333948"/>
            <a:ext cx="12192000" cy="432000"/>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lumMod val="75000"/>
                    <a:lumOff val="25000"/>
                  </a:schemeClr>
                </a:solidFill>
                <a:latin typeface="+mj-lt"/>
                <a:ea typeface="+mj-ea"/>
                <a:cs typeface="+mj-cs"/>
              </a:defRPr>
            </a:lvl1pPr>
          </a:lstStyle>
          <a:p>
            <a:r>
              <a:rPr lang="en-US" sz="3600" dirty="0">
                <a:solidFill>
                  <a:schemeClr val="tx1"/>
                </a:solidFill>
                <a:latin typeface="Raleway" pitchFamily="2" charset="0"/>
              </a:rPr>
              <a:t>IBD cross-sections weighted with isotopic abundance</a:t>
            </a:r>
          </a:p>
        </p:txBody>
      </p:sp>
    </p:spTree>
    <p:extLst>
      <p:ext uri="{BB962C8B-B14F-4D97-AF65-F5344CB8AC3E}">
        <p14:creationId xmlns:p14="http://schemas.microsoft.com/office/powerpoint/2010/main" val="3971739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F63C06-2056-4CC0-BA05-2E8979D20C46}"/>
              </a:ext>
            </a:extLst>
          </p:cNvPr>
          <p:cNvPicPr>
            <a:picLocks noChangeAspect="1"/>
          </p:cNvPicPr>
          <p:nvPr/>
        </p:nvPicPr>
        <p:blipFill rotWithShape="1">
          <a:blip r:embed="rId2">
            <a:extLst>
              <a:ext uri="{28A0092B-C50C-407E-A947-70E740481C1C}">
                <a14:useLocalDpi xmlns:a14="http://schemas.microsoft.com/office/drawing/2010/main" val="0"/>
              </a:ext>
            </a:extLst>
          </a:blip>
          <a:srcRect l="32613" t="4017" r="20689" b="4948"/>
          <a:stretch/>
        </p:blipFill>
        <p:spPr>
          <a:xfrm>
            <a:off x="3749040" y="0"/>
            <a:ext cx="8442960" cy="6858000"/>
          </a:xfrm>
          <a:prstGeom prst="rect">
            <a:avLst/>
          </a:prstGeom>
        </p:spPr>
      </p:pic>
      <p:sp>
        <p:nvSpPr>
          <p:cNvPr id="2" name="Title 1">
            <a:extLst>
              <a:ext uri="{FF2B5EF4-FFF2-40B4-BE49-F238E27FC236}">
                <a16:creationId xmlns:a16="http://schemas.microsoft.com/office/drawing/2014/main" id="{39AC3BDA-C5A3-4A81-8B3D-513DAFF14BB8}"/>
              </a:ext>
            </a:extLst>
          </p:cNvPr>
          <p:cNvSpPr>
            <a:spLocks noGrp="1"/>
          </p:cNvSpPr>
          <p:nvPr>
            <p:ph type="ctrTitle"/>
          </p:nvPr>
        </p:nvSpPr>
        <p:spPr>
          <a:xfrm>
            <a:off x="838200" y="2006417"/>
            <a:ext cx="6483874" cy="1837614"/>
          </a:xfrm>
        </p:spPr>
        <p:txBody>
          <a:bodyPr anchor="t">
            <a:normAutofit/>
          </a:bodyPr>
          <a:lstStyle/>
          <a:p>
            <a:r>
              <a:rPr lang="en-GB" sz="4000" dirty="0"/>
              <a:t>Reactor antineutrino signal in JUNO</a:t>
            </a:r>
          </a:p>
        </p:txBody>
      </p:sp>
      <p:sp>
        <p:nvSpPr>
          <p:cNvPr id="3" name="Subtitle 2">
            <a:extLst>
              <a:ext uri="{FF2B5EF4-FFF2-40B4-BE49-F238E27FC236}">
                <a16:creationId xmlns:a16="http://schemas.microsoft.com/office/drawing/2014/main" id="{BB3AFC44-4A53-4A3D-AA5B-5E56313C283E}"/>
              </a:ext>
            </a:extLst>
          </p:cNvPr>
          <p:cNvSpPr>
            <a:spLocks noGrp="1"/>
          </p:cNvSpPr>
          <p:nvPr>
            <p:ph type="subTitle" idx="1"/>
          </p:nvPr>
        </p:nvSpPr>
        <p:spPr>
          <a:xfrm>
            <a:off x="838200" y="3385363"/>
            <a:ext cx="6858741" cy="917335"/>
          </a:xfrm>
        </p:spPr>
        <p:txBody>
          <a:bodyPr>
            <a:normAutofit/>
          </a:bodyPr>
          <a:lstStyle/>
          <a:p>
            <a:r>
              <a:rPr lang="en-GB" dirty="0"/>
              <a:t>28 may 2021</a:t>
            </a:r>
            <a:endParaRPr lang="it-IT" dirty="0"/>
          </a:p>
        </p:txBody>
      </p:sp>
      <p:sp>
        <p:nvSpPr>
          <p:cNvPr id="7" name="TextBox 6">
            <a:extLst>
              <a:ext uri="{FF2B5EF4-FFF2-40B4-BE49-F238E27FC236}">
                <a16:creationId xmlns:a16="http://schemas.microsoft.com/office/drawing/2014/main" id="{86CF6AEB-A59D-4159-9D4F-823CE0661DD3}"/>
              </a:ext>
            </a:extLst>
          </p:cNvPr>
          <p:cNvSpPr txBox="1"/>
          <p:nvPr/>
        </p:nvSpPr>
        <p:spPr>
          <a:xfrm>
            <a:off x="838200" y="3966578"/>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95959"/>
                </a:solidFill>
                <a:effectLst/>
                <a:uLnTx/>
                <a:uFillTx/>
                <a:latin typeface="Lato" panose="020F0502020204030203" pitchFamily="34" charset="0"/>
                <a:ea typeface="+mn-ea"/>
                <a:cs typeface="+mn-cs"/>
              </a:rPr>
              <a:t>F. Mantovani, M. Montuschi, A. Serafini, V. Strati</a:t>
            </a:r>
            <a:endParaRPr kumimoji="0" lang="it-IT" sz="1800" b="0" i="0" u="none" strike="noStrike" kern="1200" cap="none" spc="0" normalizeH="0" baseline="0" noProof="0" dirty="0">
              <a:ln>
                <a:noFill/>
              </a:ln>
              <a:solidFill>
                <a:srgbClr val="59595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326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p:txBody>
          <a:bodyPr>
            <a:normAutofit/>
          </a:bodyPr>
          <a:lstStyle/>
          <a:p>
            <a:r>
              <a:rPr lang="en-US" sz="3200" dirty="0"/>
              <a:t>Some useful resources</a:t>
            </a:r>
            <a:endParaRPr lang="en-US" sz="3200" baseline="30000" dirty="0"/>
          </a:p>
        </p:txBody>
      </p:sp>
      <p:sp>
        <p:nvSpPr>
          <p:cNvPr id="3" name="Slide Number Placeholder 2">
            <a:extLst>
              <a:ext uri="{FF2B5EF4-FFF2-40B4-BE49-F238E27FC236}">
                <a16:creationId xmlns:a16="http://schemas.microsoft.com/office/drawing/2014/main" id="{8F6C589A-CC93-47E3-8CC7-F186B10F1D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3" name="Immagine 4">
            <a:extLst>
              <a:ext uri="{FF2B5EF4-FFF2-40B4-BE49-F238E27FC236}">
                <a16:creationId xmlns:a16="http://schemas.microsoft.com/office/drawing/2014/main" id="{5E62FC44-3510-4BA8-89B3-32E172B5BAF2}"/>
              </a:ext>
            </a:extLst>
          </p:cNvPr>
          <p:cNvPicPr>
            <a:picLocks noChangeAspect="1"/>
          </p:cNvPicPr>
          <p:nvPr/>
        </p:nvPicPr>
        <p:blipFill rotWithShape="1">
          <a:blip r:embed="rId2"/>
          <a:srcRect l="24409" t="9771" r="18027" b="22749"/>
          <a:stretch/>
        </p:blipFill>
        <p:spPr>
          <a:xfrm>
            <a:off x="811692" y="1535738"/>
            <a:ext cx="4613132" cy="3029237"/>
          </a:xfrm>
          <a:prstGeom prst="rect">
            <a:avLst/>
          </a:prstGeom>
          <a:effectLst>
            <a:outerShdw blurRad="50800" dist="38100" dir="2700000" algn="tl" rotWithShape="0">
              <a:prstClr val="black">
                <a:alpha val="40000"/>
              </a:prstClr>
            </a:outerShdw>
          </a:effectLst>
        </p:spPr>
      </p:pic>
      <p:pic>
        <p:nvPicPr>
          <p:cNvPr id="24" name="Immagine 19">
            <a:extLst>
              <a:ext uri="{FF2B5EF4-FFF2-40B4-BE49-F238E27FC236}">
                <a16:creationId xmlns:a16="http://schemas.microsoft.com/office/drawing/2014/main" id="{AB779586-4455-487B-94F8-98FDFA2E5F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92" y="1270844"/>
            <a:ext cx="1871873" cy="478229"/>
          </a:xfrm>
          <a:prstGeom prst="rect">
            <a:avLst/>
          </a:prstGeom>
        </p:spPr>
      </p:pic>
      <p:sp>
        <p:nvSpPr>
          <p:cNvPr id="25" name="CasellaDiTesto 20">
            <a:extLst>
              <a:ext uri="{FF2B5EF4-FFF2-40B4-BE49-F238E27FC236}">
                <a16:creationId xmlns:a16="http://schemas.microsoft.com/office/drawing/2014/main" id="{659F94A0-9099-456A-B72B-768C1E7A713C}"/>
              </a:ext>
            </a:extLst>
          </p:cNvPr>
          <p:cNvSpPr txBox="1"/>
          <p:nvPr/>
        </p:nvSpPr>
        <p:spPr>
          <a:xfrm>
            <a:off x="583095" y="4714599"/>
            <a:ext cx="6048672" cy="1845377"/>
          </a:xfrm>
          <a:prstGeom prst="rect">
            <a:avLst/>
          </a:prstGeom>
          <a:noFill/>
        </p:spPr>
        <p:txBody>
          <a:bodyPr wrap="square" rtlCol="0">
            <a:spAutoFit/>
          </a:bodyPr>
          <a:lstStyle/>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 </a:t>
            </a: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Global</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 performance data of </a:t>
            </a: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all reactors in the world</a:t>
            </a:r>
          </a:p>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Monthly Load Factors </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a:t>
            </a:r>
          </a:p>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Public, official</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  and </a:t>
            </a: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free</a:t>
            </a:r>
            <a:endPar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endParaRPr>
          </a:p>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Latitude </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and</a:t>
            </a: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longitude </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of reactors</a:t>
            </a:r>
          </a:p>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Multitemporal</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 time lapse of </a:t>
            </a: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17 years </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(2003 – 2020)</a:t>
            </a:r>
          </a:p>
          <a:p>
            <a:pPr marL="180000" marR="0" lvl="0" indent="-180000" algn="just" defTabSz="914400" rtl="0" eaLnBrk="1" fontAlgn="auto" latinLnBrk="0" hangingPunct="1">
              <a:lnSpc>
                <a:spcPct val="120000"/>
              </a:lnSpc>
              <a:spcBef>
                <a:spcPts val="0"/>
              </a:spcBef>
              <a:spcAft>
                <a:spcPts val="0"/>
              </a:spcAft>
              <a:buClr>
                <a:srgbClr val="00B050"/>
              </a:buClr>
              <a:buSzTx/>
              <a:buFont typeface="Wingdings" pitchFamily="2" charset="2"/>
              <a:buChar char="ü"/>
              <a:tabLst/>
              <a:defRPr/>
            </a:pPr>
            <a:r>
              <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rPr>
              <a:t> Direct implementation</a:t>
            </a:r>
            <a:r>
              <a:rPr kumimoji="0" lang="en-US" sz="1600" b="0" i="0" u="none" strike="noStrike" kern="1200" cap="none" spc="0" normalizeH="0" baseline="0" noProof="0" dirty="0">
                <a:ln>
                  <a:noFill/>
                </a:ln>
                <a:solidFill>
                  <a:prstClr val="black"/>
                </a:solidFill>
                <a:effectLst/>
                <a:uLnTx/>
                <a:uFillTx/>
                <a:latin typeface="Calibri" pitchFamily="34" charset="0"/>
                <a:ea typeface="+mn-ea"/>
                <a:cs typeface="+mn-cs"/>
              </a:rPr>
              <a:t> thanks to standard file (ASCII, Excel)</a:t>
            </a:r>
            <a:endParaRPr kumimoji="0" lang="en-US" sz="1600" b="1" i="0" u="none" strike="noStrike" kern="1200" cap="none" spc="0" normalizeH="0" baseline="0" noProof="0" dirty="0">
              <a:ln>
                <a:noFill/>
              </a:ln>
              <a:solidFill>
                <a:prstClr val="black"/>
              </a:solidFill>
              <a:effectLst/>
              <a:uLnTx/>
              <a:uFillTx/>
              <a:latin typeface="Calibri" pitchFamily="34" charset="0"/>
              <a:ea typeface="+mn-ea"/>
              <a:cs typeface="+mn-cs"/>
            </a:endParaRPr>
          </a:p>
        </p:txBody>
      </p:sp>
      <p:sp>
        <p:nvSpPr>
          <p:cNvPr id="26" name="CasellaDiTesto 21">
            <a:extLst>
              <a:ext uri="{FF2B5EF4-FFF2-40B4-BE49-F238E27FC236}">
                <a16:creationId xmlns:a16="http://schemas.microsoft.com/office/drawing/2014/main" id="{C7BC5A10-D81B-4F64-9D3E-61A51E27CCF0}"/>
              </a:ext>
            </a:extLst>
          </p:cNvPr>
          <p:cNvSpPr txBox="1"/>
          <p:nvPr/>
        </p:nvSpPr>
        <p:spPr>
          <a:xfrm>
            <a:off x="619538" y="6486316"/>
            <a:ext cx="655998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4472C4"/>
                </a:solidFill>
                <a:effectLst/>
                <a:uLnTx/>
                <a:uFillTx/>
                <a:latin typeface="Calibri" panose="020F0502020204030204"/>
                <a:ea typeface="+mn-ea"/>
                <a:cs typeface="+mn-cs"/>
                <a:hlinkClick r:id="rId4"/>
              </a:rPr>
              <a:t>https://www.fe.infn.it/radioactivity/antineutrino/</a:t>
            </a:r>
            <a:r>
              <a:rPr kumimoji="0" lang="en-US" sz="1600" b="0" i="0" u="none" strike="noStrike" kern="1200" cap="none" spc="0" normalizeH="0" baseline="0" noProof="0" dirty="0">
                <a:ln>
                  <a:noFill/>
                </a:ln>
                <a:solidFill>
                  <a:srgbClr val="4472C4"/>
                </a:solidFill>
                <a:effectLst/>
                <a:uLnTx/>
                <a:uFillTx/>
                <a:latin typeface="Calibri" panose="020F0502020204030204"/>
                <a:ea typeface="+mn-ea"/>
                <a:cs typeface="+mn-cs"/>
              </a:rPr>
              <a:t> </a:t>
            </a:r>
          </a:p>
        </p:txBody>
      </p:sp>
      <p:pic>
        <p:nvPicPr>
          <p:cNvPr id="5" name="Picture 4">
            <a:extLst>
              <a:ext uri="{FF2B5EF4-FFF2-40B4-BE49-F238E27FC236}">
                <a16:creationId xmlns:a16="http://schemas.microsoft.com/office/drawing/2014/main" id="{117104D9-116C-48D0-87F6-9F2D7BBE964F}"/>
              </a:ext>
            </a:extLst>
          </p:cNvPr>
          <p:cNvPicPr>
            <a:picLocks noChangeAspect="1"/>
          </p:cNvPicPr>
          <p:nvPr/>
        </p:nvPicPr>
        <p:blipFill>
          <a:blip r:embed="rId5"/>
          <a:stretch>
            <a:fillRect/>
          </a:stretch>
        </p:blipFill>
        <p:spPr>
          <a:xfrm>
            <a:off x="6631767" y="1352068"/>
            <a:ext cx="4613133" cy="3566156"/>
          </a:xfrm>
          <a:prstGeom prst="rect">
            <a:avLst/>
          </a:prstGeom>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151F3F57-F3F1-44F3-9817-5B7C895EF9FF}"/>
              </a:ext>
            </a:extLst>
          </p:cNvPr>
          <p:cNvSpPr txBox="1"/>
          <p:nvPr/>
        </p:nvSpPr>
        <p:spPr>
          <a:xfrm>
            <a:off x="5764696" y="5129456"/>
            <a:ext cx="642730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hlinkClick r:id="rId6"/>
              </a:rPr>
              <a:t>https://www.fe.infn.it/radioactivity/materials/papers/baldoncini2015.pdf</a:t>
            </a:r>
            <a:r>
              <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2758244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p:txBody>
          <a:bodyPr>
            <a:normAutofit/>
          </a:bodyPr>
          <a:lstStyle/>
          <a:p>
            <a:r>
              <a:rPr lang="en-US" sz="3200" dirty="0"/>
              <a:t>Active reactors within 500 km from JUNO</a:t>
            </a:r>
            <a:br>
              <a:rPr lang="en-US" sz="3200" dirty="0"/>
            </a:br>
            <a:r>
              <a:rPr kumimoji="0" lang="en-US" sz="14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(reactors data updated to 2019)</a:t>
            </a:r>
            <a:endParaRPr lang="en-US" sz="3200" baseline="30000" dirty="0"/>
          </a:p>
        </p:txBody>
      </p:sp>
      <p:graphicFrame>
        <p:nvGraphicFramePr>
          <p:cNvPr id="18" name="Table 7">
            <a:extLst>
              <a:ext uri="{FF2B5EF4-FFF2-40B4-BE49-F238E27FC236}">
                <a16:creationId xmlns:a16="http://schemas.microsoft.com/office/drawing/2014/main" id="{C8342F63-8814-4EBC-93CF-918C71DEE137}"/>
              </a:ext>
            </a:extLst>
          </p:cNvPr>
          <p:cNvGraphicFramePr>
            <a:graphicFrameLocks noGrp="1"/>
          </p:cNvGraphicFramePr>
          <p:nvPr/>
        </p:nvGraphicFramePr>
        <p:xfrm>
          <a:off x="7049831" y="1451942"/>
          <a:ext cx="5039800" cy="5023818"/>
        </p:xfrm>
        <a:graphic>
          <a:graphicData uri="http://schemas.openxmlformats.org/drawingml/2006/table">
            <a:tbl>
              <a:tblPr firstRow="1" bandRow="1">
                <a:tableStyleId>{2D5ABB26-0587-4C30-8999-92F81FD0307C}</a:tableStyleId>
              </a:tblPr>
              <a:tblGrid>
                <a:gridCol w="1808922">
                  <a:extLst>
                    <a:ext uri="{9D8B030D-6E8A-4147-A177-3AD203B41FA5}">
                      <a16:colId xmlns:a16="http://schemas.microsoft.com/office/drawing/2014/main" val="1707131173"/>
                    </a:ext>
                  </a:extLst>
                </a:gridCol>
                <a:gridCol w="960783">
                  <a:extLst>
                    <a:ext uri="{9D8B030D-6E8A-4147-A177-3AD203B41FA5}">
                      <a16:colId xmlns:a16="http://schemas.microsoft.com/office/drawing/2014/main" val="1438169869"/>
                    </a:ext>
                  </a:extLst>
                </a:gridCol>
                <a:gridCol w="1010145">
                  <a:extLst>
                    <a:ext uri="{9D8B030D-6E8A-4147-A177-3AD203B41FA5}">
                      <a16:colId xmlns:a16="http://schemas.microsoft.com/office/drawing/2014/main" val="1336298564"/>
                    </a:ext>
                  </a:extLst>
                </a:gridCol>
                <a:gridCol w="1259950">
                  <a:extLst>
                    <a:ext uri="{9D8B030D-6E8A-4147-A177-3AD203B41FA5}">
                      <a16:colId xmlns:a16="http://schemas.microsoft.com/office/drawing/2014/main" val="263959257"/>
                    </a:ext>
                  </a:extLst>
                </a:gridCol>
              </a:tblGrid>
              <a:tr h="844398">
                <a:tc>
                  <a:txBody>
                    <a:bodyPr/>
                    <a:lstStyle/>
                    <a:p>
                      <a:pPr algn="ctr"/>
                      <a:r>
                        <a:rPr lang="en-US" sz="1600" b="1" dirty="0">
                          <a:latin typeface="Lato" panose="020F0502020204030203" pitchFamily="34" charset="0"/>
                        </a:rPr>
                        <a:t>Name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Number of cores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P</a:t>
                      </a:r>
                      <a:r>
                        <a:rPr lang="en-US" sz="1600" b="1" baseline="-25000" dirty="0">
                          <a:latin typeface="Lato" panose="020F0502020204030203" pitchFamily="34" charset="0"/>
                        </a:rPr>
                        <a:t>th</a:t>
                      </a:r>
                      <a:r>
                        <a:rPr lang="en-US" sz="1600" b="1" baseline="0" dirty="0">
                          <a:latin typeface="Lato" panose="020F0502020204030203" pitchFamily="34" charset="0"/>
                        </a:rPr>
                        <a:t> </a:t>
                      </a:r>
                      <a:br>
                        <a:rPr lang="en-US" sz="1600" b="1" baseline="0" dirty="0">
                          <a:latin typeface="Lato" panose="020F0502020204030203" pitchFamily="34" charset="0"/>
                        </a:rPr>
                      </a:br>
                      <a:r>
                        <a:rPr lang="en-US" sz="1600" b="1" baseline="0" dirty="0">
                          <a:latin typeface="Lato" panose="020F0502020204030203" pitchFamily="34" charset="0"/>
                        </a:rPr>
                        <a:t>[MW]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Distance [km]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081501"/>
                  </a:ext>
                </a:extLst>
              </a:tr>
              <a:tr h="696570">
                <a:tc>
                  <a:txBody>
                    <a:bodyPr/>
                    <a:lstStyle/>
                    <a:p>
                      <a:pPr algn="ctr"/>
                      <a:r>
                        <a:rPr lang="en-US" b="0" dirty="0">
                          <a:latin typeface="Lato" panose="020F0502020204030203" pitchFamily="34" charset="0"/>
                        </a:rPr>
                        <a:t>Taishan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a:latin typeface="Lato" panose="020F0502020204030203"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baseline="0" dirty="0">
                          <a:latin typeface="Lato" panose="020F0502020204030203" pitchFamily="34" charset="0"/>
                          <a:cs typeface="Latha" panose="020B0502040204020203" pitchFamily="34" charset="0"/>
                        </a:rPr>
                        <a:t>9180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baseline="0" dirty="0">
                          <a:latin typeface="Lato" panose="020F0502020204030203" pitchFamily="34" charset="0"/>
                          <a:cs typeface="Latha" panose="020B0502040204020203" pitchFamily="34" charset="0"/>
                        </a:rPr>
                        <a:t>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65876"/>
                  </a:ext>
                </a:extLst>
              </a:tr>
              <a:tr h="69657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Yangjiang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17430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425103"/>
                  </a:ext>
                </a:extLst>
              </a:tr>
              <a:tr h="69657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Daya Bay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5810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639155"/>
                  </a:ext>
                </a:extLst>
              </a:tr>
              <a:tr h="69657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Ling Ao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11620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2133934"/>
                  </a:ext>
                </a:extLst>
              </a:tr>
              <a:tr h="696570">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Fangchenggang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5810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411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54408"/>
                  </a:ext>
                </a:extLst>
              </a:tr>
              <a:tr h="69657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Changjiang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3860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478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77795"/>
                  </a:ext>
                </a:extLst>
              </a:tr>
            </a:tbl>
          </a:graphicData>
        </a:graphic>
      </p:graphicFrame>
      <p:grpSp>
        <p:nvGrpSpPr>
          <p:cNvPr id="46" name="Group 45">
            <a:extLst>
              <a:ext uri="{FF2B5EF4-FFF2-40B4-BE49-F238E27FC236}">
                <a16:creationId xmlns:a16="http://schemas.microsoft.com/office/drawing/2014/main" id="{84665C8E-EE05-4B7A-8F23-80E06769D8A7}"/>
              </a:ext>
            </a:extLst>
          </p:cNvPr>
          <p:cNvGrpSpPr/>
          <p:nvPr/>
        </p:nvGrpSpPr>
        <p:grpSpPr>
          <a:xfrm>
            <a:off x="450574" y="1855304"/>
            <a:ext cx="6299201" cy="4724401"/>
            <a:chOff x="450574" y="1855304"/>
            <a:chExt cx="6299201" cy="4724401"/>
          </a:xfrm>
        </p:grpSpPr>
        <p:pic>
          <p:nvPicPr>
            <p:cNvPr id="32" name="Picture 31">
              <a:extLst>
                <a:ext uri="{FF2B5EF4-FFF2-40B4-BE49-F238E27FC236}">
                  <a16:creationId xmlns:a16="http://schemas.microsoft.com/office/drawing/2014/main" id="{BED7DDAA-5726-4B71-843F-3D46A5B4F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74" y="1855304"/>
              <a:ext cx="6299201" cy="4724401"/>
            </a:xfrm>
            <a:prstGeom prst="rect">
              <a:avLst/>
            </a:prstGeom>
          </p:spPr>
        </p:pic>
        <p:sp>
          <p:nvSpPr>
            <p:cNvPr id="33" name="TextBox 32">
              <a:extLst>
                <a:ext uri="{FF2B5EF4-FFF2-40B4-BE49-F238E27FC236}">
                  <a16:creationId xmlns:a16="http://schemas.microsoft.com/office/drawing/2014/main" id="{2B5364EC-ECE5-4B55-9F5B-9320616D8983}"/>
                </a:ext>
              </a:extLst>
            </p:cNvPr>
            <p:cNvSpPr txBox="1"/>
            <p:nvPr/>
          </p:nvSpPr>
          <p:spPr>
            <a:xfrm>
              <a:off x="3914437" y="3262013"/>
              <a:ext cx="798709"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JUNO</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FD35816-150F-45D1-9F86-B271682A9770}"/>
                </a:ext>
              </a:extLst>
            </p:cNvPr>
            <p:cNvSpPr txBox="1"/>
            <p:nvPr/>
          </p:nvSpPr>
          <p:spPr>
            <a:xfrm>
              <a:off x="5133320" y="2862146"/>
              <a:ext cx="798709"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Ling Ao</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B915378-33AF-4AAE-90A9-D0554CE4D7F1}"/>
                </a:ext>
              </a:extLst>
            </p:cNvPr>
            <p:cNvSpPr txBox="1"/>
            <p:nvPr/>
          </p:nvSpPr>
          <p:spPr>
            <a:xfrm>
              <a:off x="5506147" y="3293960"/>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Daya Bay</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7B218FF1-0D52-4C85-AA4C-4E1CBE7546DF}"/>
                </a:ext>
              </a:extLst>
            </p:cNvPr>
            <p:cNvSpPr txBox="1"/>
            <p:nvPr/>
          </p:nvSpPr>
          <p:spPr>
            <a:xfrm>
              <a:off x="4685124" y="3786139"/>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Taishan</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74BF3477-7F27-4DED-9FEB-DD2EE7464545}"/>
                </a:ext>
              </a:extLst>
            </p:cNvPr>
            <p:cNvSpPr txBox="1"/>
            <p:nvPr/>
          </p:nvSpPr>
          <p:spPr>
            <a:xfrm>
              <a:off x="3600174" y="4116200"/>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Yangjiang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9BB50773-8589-4FCF-B111-19C55005DFDB}"/>
                </a:ext>
              </a:extLst>
            </p:cNvPr>
            <p:cNvSpPr txBox="1"/>
            <p:nvPr/>
          </p:nvSpPr>
          <p:spPr>
            <a:xfrm>
              <a:off x="2312794" y="5203627"/>
              <a:ext cx="1130973"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Changjiang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ED097A7-ADFA-4F06-B5F0-814DAA597DF3}"/>
                </a:ext>
              </a:extLst>
            </p:cNvPr>
            <p:cNvSpPr txBox="1"/>
            <p:nvPr/>
          </p:nvSpPr>
          <p:spPr>
            <a:xfrm>
              <a:off x="1443515" y="3480727"/>
              <a:ext cx="1531925"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Fangchenggang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198C8A2-B845-4B52-9253-2F5A19722DDE}"/>
                </a:ext>
              </a:extLst>
            </p:cNvPr>
            <p:cNvSpPr/>
            <p:nvPr/>
          </p:nvSpPr>
          <p:spPr>
            <a:xfrm>
              <a:off x="2075551" y="3784259"/>
              <a:ext cx="201592" cy="201592"/>
            </a:xfrm>
            <a:prstGeom prst="ellipse">
              <a:avLst/>
            </a:prstGeom>
            <a:solidFill>
              <a:srgbClr val="FC927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1A2D6AF7-422D-43BF-B408-FB3C18AEFD0B}"/>
                </a:ext>
              </a:extLst>
            </p:cNvPr>
            <p:cNvSpPr/>
            <p:nvPr/>
          </p:nvSpPr>
          <p:spPr>
            <a:xfrm>
              <a:off x="2233751" y="5089579"/>
              <a:ext cx="201592" cy="201592"/>
            </a:xfrm>
            <a:prstGeom prst="ellipse">
              <a:avLst/>
            </a:prstGeom>
            <a:solidFill>
              <a:srgbClr val="FEE5D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A9C4CFDC-36AD-4941-8FB3-E767A64D99EB}"/>
                </a:ext>
              </a:extLst>
            </p:cNvPr>
            <p:cNvSpPr/>
            <p:nvPr/>
          </p:nvSpPr>
          <p:spPr>
            <a:xfrm>
              <a:off x="4099958" y="3794751"/>
              <a:ext cx="201592" cy="201592"/>
            </a:xfrm>
            <a:prstGeom prst="ellipse">
              <a:avLst/>
            </a:prstGeom>
            <a:solidFill>
              <a:srgbClr val="A50F15"/>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3038DCDC-3E53-4B65-8468-2BF3B3D0383A}"/>
                </a:ext>
              </a:extLst>
            </p:cNvPr>
            <p:cNvSpPr/>
            <p:nvPr/>
          </p:nvSpPr>
          <p:spPr>
            <a:xfrm>
              <a:off x="4498711" y="3652170"/>
              <a:ext cx="201592" cy="201592"/>
            </a:xfrm>
            <a:prstGeom prst="ellipse">
              <a:avLst/>
            </a:prstGeom>
            <a:solidFill>
              <a:srgbClr val="FB6A4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CA9E508-DC52-4E49-B2E3-3344E74A632E}"/>
                </a:ext>
              </a:extLst>
            </p:cNvPr>
            <p:cNvSpPr/>
            <p:nvPr/>
          </p:nvSpPr>
          <p:spPr>
            <a:xfrm>
              <a:off x="5331083" y="3255606"/>
              <a:ext cx="201592" cy="201592"/>
            </a:xfrm>
            <a:prstGeom prst="ellipse">
              <a:avLst/>
            </a:prstGeom>
            <a:solidFill>
              <a:srgbClr val="DE2D2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55C49FA5-E759-4B0B-AD44-07E4FB44831A}"/>
                </a:ext>
              </a:extLst>
            </p:cNvPr>
            <p:cNvSpPr/>
            <p:nvPr/>
          </p:nvSpPr>
          <p:spPr>
            <a:xfrm>
              <a:off x="4278443" y="3579869"/>
              <a:ext cx="98018" cy="98018"/>
            </a:xfrm>
            <a:prstGeom prst="ellipse">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8" name="TextBox 47">
            <a:extLst>
              <a:ext uri="{FF2B5EF4-FFF2-40B4-BE49-F238E27FC236}">
                <a16:creationId xmlns:a16="http://schemas.microsoft.com/office/drawing/2014/main" id="{5765FE6E-4E19-461E-BF29-98BBC122436B}"/>
              </a:ext>
            </a:extLst>
          </p:cNvPr>
          <p:cNvSpPr txBox="1"/>
          <p:nvPr/>
        </p:nvSpPr>
        <p:spPr>
          <a:xfrm>
            <a:off x="3726697" y="2498818"/>
            <a:ext cx="111779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38FBB"/>
                </a:solidFill>
                <a:effectLst/>
                <a:uLnTx/>
                <a:uFillTx/>
                <a:latin typeface="Lato" panose="020F0502020204030203" pitchFamily="34" charset="0"/>
                <a:ea typeface="+mn-ea"/>
                <a:cs typeface="+mn-cs"/>
              </a:rPr>
              <a:t>Near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38FBB"/>
                </a:solidFill>
                <a:effectLst/>
                <a:uLnTx/>
                <a:uFillTx/>
                <a:latin typeface="Lato" panose="020F0502020204030203" pitchFamily="34" charset="0"/>
                <a:ea typeface="+mn-ea"/>
                <a:cs typeface="+mn-cs"/>
              </a:rPr>
              <a:t>(&lt;55 km)</a:t>
            </a:r>
            <a:endParaRPr kumimoji="0" lang="it-IT" sz="1800" b="1" i="0" u="none" strike="noStrike" kern="1200" cap="none" spc="0" normalizeH="0" baseline="0" noProof="0" dirty="0">
              <a:ln>
                <a:noFill/>
              </a:ln>
              <a:solidFill>
                <a:srgbClr val="638FBB"/>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AC9ED9-133B-414C-8B8D-78A47D6E066F}"/>
              </a:ext>
            </a:extLst>
          </p:cNvPr>
          <p:cNvSpPr txBox="1"/>
          <p:nvPr/>
        </p:nvSpPr>
        <p:spPr>
          <a:xfrm>
            <a:off x="2012103" y="1936721"/>
            <a:ext cx="192477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B375"/>
                </a:solidFill>
                <a:effectLst/>
                <a:uLnTx/>
                <a:uFillTx/>
                <a:latin typeface="Lato" panose="020F0502020204030203" pitchFamily="34" charset="0"/>
                <a:ea typeface="+mn-ea"/>
                <a:cs typeface="+mn-cs"/>
              </a:rPr>
              <a:t>Far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B375"/>
                </a:solidFill>
                <a:effectLst/>
                <a:uLnTx/>
                <a:uFillTx/>
                <a:latin typeface="Lato" panose="020F0502020204030203" pitchFamily="34" charset="0"/>
                <a:ea typeface="+mn-ea"/>
                <a:cs typeface="+mn-cs"/>
              </a:rPr>
              <a:t>(55 km - 500 km)</a:t>
            </a:r>
            <a:endParaRPr kumimoji="0" lang="it-IT" sz="1800" b="1" i="0" u="none" strike="noStrike" kern="1200" cap="none" spc="0" normalizeH="0" baseline="0" noProof="0" dirty="0">
              <a:ln>
                <a:noFill/>
              </a:ln>
              <a:solidFill>
                <a:srgbClr val="21B375"/>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DE2B2484-F6EC-4645-888E-DAE37DF23C5A}"/>
              </a:ext>
            </a:extLst>
          </p:cNvPr>
          <p:cNvSpPr txBox="1"/>
          <p:nvPr/>
        </p:nvSpPr>
        <p:spPr>
          <a:xfrm>
            <a:off x="475724" y="1855304"/>
            <a:ext cx="124705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t>Others </a:t>
            </a:r>
            <a:b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br>
            <a: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t>(&gt;500 km)</a:t>
            </a:r>
            <a:endParaRPr kumimoji="0" lang="it-IT" sz="1800" b="1" i="0" u="none" strike="noStrike" kern="1200" cap="none" spc="0" normalizeH="0" baseline="0" noProof="0" dirty="0">
              <a:ln>
                <a:noFill/>
              </a:ln>
              <a:solidFill>
                <a:srgbClr val="FB6A4A"/>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F6C589A-CC93-47E3-8CC7-F186B10F1D6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5035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4FA95CE-0BCA-4BCD-AFA9-EAEF9F09A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035" y="1144454"/>
            <a:ext cx="7063408" cy="5297556"/>
          </a:xfrm>
          <a:prstGeom prst="rect">
            <a:avLst/>
          </a:prstGeom>
        </p:spPr>
      </p:pic>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9382760" cy="904875"/>
          </a:xfrm>
        </p:spPr>
        <p:txBody>
          <a:bodyPr>
            <a:normAutofit/>
          </a:bodyPr>
          <a:lstStyle/>
          <a:p>
            <a:r>
              <a:rPr lang="en-US" sz="3200" dirty="0"/>
              <a:t>Signal contribution as a function of distance</a:t>
            </a:r>
            <a:br>
              <a:rPr lang="en-US" sz="3200" dirty="0"/>
            </a:br>
            <a:r>
              <a:rPr lang="en-US" sz="1400" b="0" dirty="0"/>
              <a:t>(calculated according to the monthly load factors recorded in 2019, averaged over the entire year)</a:t>
            </a:r>
            <a:endParaRPr lang="en-US" sz="3200" b="0" baseline="30000" dirty="0"/>
          </a:p>
        </p:txBody>
      </p:sp>
      <p:graphicFrame>
        <p:nvGraphicFramePr>
          <p:cNvPr id="18" name="Table 7">
            <a:extLst>
              <a:ext uri="{FF2B5EF4-FFF2-40B4-BE49-F238E27FC236}">
                <a16:creationId xmlns:a16="http://schemas.microsoft.com/office/drawing/2014/main" id="{C8342F63-8814-4EBC-93CF-918C71DEE137}"/>
              </a:ext>
            </a:extLst>
          </p:cNvPr>
          <p:cNvGraphicFramePr>
            <a:graphicFrameLocks noGrp="1"/>
          </p:cNvGraphicFramePr>
          <p:nvPr/>
        </p:nvGraphicFramePr>
        <p:xfrm>
          <a:off x="7520609" y="1310104"/>
          <a:ext cx="4459356" cy="5190285"/>
        </p:xfrm>
        <a:graphic>
          <a:graphicData uri="http://schemas.openxmlformats.org/drawingml/2006/table">
            <a:tbl>
              <a:tblPr firstRow="1" bandRow="1">
                <a:tableStyleId>{2D5ABB26-0587-4C30-8999-92F81FD0307C}</a:tableStyleId>
              </a:tblPr>
              <a:tblGrid>
                <a:gridCol w="1842052">
                  <a:extLst>
                    <a:ext uri="{9D8B030D-6E8A-4147-A177-3AD203B41FA5}">
                      <a16:colId xmlns:a16="http://schemas.microsoft.com/office/drawing/2014/main" val="1707131173"/>
                    </a:ext>
                  </a:extLst>
                </a:gridCol>
                <a:gridCol w="1239873">
                  <a:extLst>
                    <a:ext uri="{9D8B030D-6E8A-4147-A177-3AD203B41FA5}">
                      <a16:colId xmlns:a16="http://schemas.microsoft.com/office/drawing/2014/main" val="1336298564"/>
                    </a:ext>
                  </a:extLst>
                </a:gridCol>
                <a:gridCol w="1377431">
                  <a:extLst>
                    <a:ext uri="{9D8B030D-6E8A-4147-A177-3AD203B41FA5}">
                      <a16:colId xmlns:a16="http://schemas.microsoft.com/office/drawing/2014/main" val="263959257"/>
                    </a:ext>
                  </a:extLst>
                </a:gridCol>
              </a:tblGrid>
              <a:tr h="682981">
                <a:tc>
                  <a:txBody>
                    <a:bodyPr/>
                    <a:lstStyle/>
                    <a:p>
                      <a:pPr algn="ctr"/>
                      <a:r>
                        <a:rPr lang="en-US" sz="1600" b="1" dirty="0">
                          <a:latin typeface="Lato" panose="020F0502020204030203" pitchFamily="34" charset="0"/>
                        </a:rPr>
                        <a:t>Name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Signal</a:t>
                      </a:r>
                      <a:br>
                        <a:rPr lang="en-US" sz="1600" b="1" baseline="0" dirty="0">
                          <a:latin typeface="Lato" panose="020F0502020204030203" pitchFamily="34" charset="0"/>
                        </a:rPr>
                      </a:br>
                      <a:r>
                        <a:rPr lang="en-US" sz="1600" b="1" baseline="0" dirty="0">
                          <a:latin typeface="Lato" panose="020F0502020204030203" pitchFamily="34" charset="0"/>
                        </a:rPr>
                        <a:t>[TNU]*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Contribution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081501"/>
                  </a:ext>
                </a:extLst>
              </a:tr>
              <a:tr h="563413">
                <a:tc>
                  <a:txBody>
                    <a:bodyPr/>
                    <a:lstStyle/>
                    <a:p>
                      <a:pPr algn="ctr"/>
                      <a:r>
                        <a:rPr lang="en-US" b="0" dirty="0">
                          <a:latin typeface="Lato" panose="020F0502020204030203" pitchFamily="34" charset="0"/>
                        </a:rPr>
                        <a:t>Taishan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baseline="0" dirty="0">
                          <a:latin typeface="Lato" panose="020F0502020204030203" pitchFamily="34" charset="0"/>
                          <a:cs typeface="Latha" panose="020B0502040204020203" pitchFamily="34" charset="0"/>
                        </a:rPr>
                        <a:t>293.7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25.5%</a:t>
                      </a:r>
                      <a:endParaRPr lang="en-US" sz="1800" b="0" baseline="0" dirty="0">
                        <a:latin typeface="Lato" panose="020F0502020204030203" pitchFamily="34" charset="0"/>
                        <a:cs typeface="Latha"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65876"/>
                  </a:ext>
                </a:extLst>
              </a:tr>
              <a:tr h="563413">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Yangjiang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738.0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64.0</a:t>
                      </a:r>
                      <a:r>
                        <a:rPr lang="it-IT" dirty="0"/>
                        <a:t>%</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425103"/>
                  </a:ext>
                </a:extLst>
              </a:tr>
              <a:tr h="563413">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Daya Bay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30.7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2.7</a:t>
                      </a:r>
                      <a:r>
                        <a:rPr lang="it-IT" dirty="0"/>
                        <a:t>%</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639155"/>
                  </a:ext>
                </a:extLst>
              </a:tr>
              <a:tr h="563413">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Ling Ao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56.6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4.9</a:t>
                      </a:r>
                      <a:r>
                        <a:rPr lang="it-IT" dirty="0"/>
                        <a:t>%</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2133934"/>
                  </a:ext>
                </a:extLst>
              </a:tr>
              <a:tr h="563413">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Fangchenggang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0.7</a:t>
                      </a:r>
                      <a:r>
                        <a:rPr lang="it-IT" dirty="0"/>
                        <a:t>%</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54408"/>
                  </a:ext>
                </a:extLst>
              </a:tr>
              <a:tr h="563413">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Changjiang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dirty="0"/>
                        <a:t>0.3%</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77795"/>
                  </a:ext>
                </a:extLst>
              </a:tr>
              <a:tr h="563413">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Others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21.8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1.9</a:t>
                      </a:r>
                      <a:r>
                        <a:rPr lang="it-IT" dirty="0"/>
                        <a:t>%</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0862576"/>
                  </a:ext>
                </a:extLst>
              </a:tr>
              <a:tr h="563413">
                <a:tc>
                  <a:txBody>
                    <a:bodyPr/>
                    <a:lstStyle/>
                    <a:p>
                      <a:pPr marL="0" algn="ctr" defTabSz="914400" rtl="0" eaLnBrk="1" latinLnBrk="0" hangingPunct="1"/>
                      <a:r>
                        <a:rPr lang="en-US" sz="1800" b="1" kern="1200" dirty="0">
                          <a:solidFill>
                            <a:schemeClr val="tx1"/>
                          </a:solidFill>
                          <a:latin typeface="Lato" panose="020F0502020204030203" pitchFamily="34" charset="0"/>
                          <a:ea typeface="+mn-ea"/>
                          <a:cs typeface="+mn-cs"/>
                        </a:rPr>
                        <a:t>Total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1" kern="1200" dirty="0">
                          <a:solidFill>
                            <a:schemeClr val="tx1"/>
                          </a:solidFill>
                          <a:latin typeface="Lato" panose="020F0502020204030203" pitchFamily="34" charset="0"/>
                          <a:ea typeface="+mn-ea"/>
                          <a:cs typeface="+mn-cs"/>
                        </a:rPr>
                        <a:t>1152.8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1" kern="1200" dirty="0">
                          <a:solidFill>
                            <a:schemeClr val="tx1"/>
                          </a:solidFill>
                          <a:latin typeface="Lato" panose="020F0502020204030203" pitchFamily="34" charset="0"/>
                          <a:ea typeface="+mn-ea"/>
                          <a:cs typeface="+mn-cs"/>
                        </a:rPr>
                        <a:t>100%</a:t>
                      </a:r>
                      <a:endParaRPr lang="it-IT" sz="1800" b="1"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098696"/>
                  </a:ext>
                </a:extLst>
              </a:tr>
            </a:tbl>
          </a:graphicData>
        </a:graphic>
      </p:graphicFrame>
      <p:sp>
        <p:nvSpPr>
          <p:cNvPr id="7" name="TextBox 6">
            <a:extLst>
              <a:ext uri="{FF2B5EF4-FFF2-40B4-BE49-F238E27FC236}">
                <a16:creationId xmlns:a16="http://schemas.microsoft.com/office/drawing/2014/main" id="{AEE176D9-0CB0-4472-A7C7-0B1B971C4577}"/>
              </a:ext>
            </a:extLst>
          </p:cNvPr>
          <p:cNvSpPr txBox="1"/>
          <p:nvPr/>
        </p:nvSpPr>
        <p:spPr>
          <a:xfrm>
            <a:off x="33130" y="6500389"/>
            <a:ext cx="7242313"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*1 TNU = 1 event per 10</a:t>
            </a:r>
            <a:r>
              <a:rPr kumimoji="0" lang="en-US" sz="1400" b="0" i="0" u="none" strike="noStrike" kern="1200" cap="none" spc="0" normalizeH="0" baseline="30000" noProof="0" dirty="0">
                <a:ln>
                  <a:noFill/>
                </a:ln>
                <a:solidFill>
                  <a:prstClr val="black"/>
                </a:solidFill>
                <a:effectLst/>
                <a:uLnTx/>
                <a:uFillTx/>
                <a:latin typeface="Lato" panose="020F0502020204030203" pitchFamily="34" charset="0"/>
                <a:ea typeface="+mn-ea"/>
                <a:cs typeface="+mn-cs"/>
              </a:rPr>
              <a:t>32</a:t>
            </a:r>
            <a:r>
              <a:rPr kumimoji="0" lang="en-US" sz="1400" b="0" i="0" u="none" strike="noStrike" kern="1200" cap="none" spc="0" normalizeH="0" baseline="0" noProof="0" dirty="0">
                <a:ln>
                  <a:noFill/>
                </a:ln>
                <a:solidFill>
                  <a:prstClr val="black"/>
                </a:solidFill>
                <a:effectLst/>
                <a:uLnTx/>
                <a:uFillTx/>
                <a:latin typeface="Lato" panose="020F0502020204030203" pitchFamily="34" charset="0"/>
                <a:ea typeface="+mn-ea"/>
                <a:cs typeface="+mn-cs"/>
              </a:rPr>
              <a:t> target atoms per year with 100% efficiency</a:t>
            </a:r>
            <a:endParaRPr kumimoji="0" lang="it-IT"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10D2F788-EE8D-4C9D-BC80-B8582B138F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1585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10652760" cy="904875"/>
          </a:xfrm>
        </p:spPr>
        <p:txBody>
          <a:bodyPr>
            <a:normAutofit/>
          </a:bodyPr>
          <a:lstStyle/>
          <a:p>
            <a:r>
              <a:rPr lang="en-US" sz="3200" dirty="0"/>
              <a:t>Expected reactor antineutrino spectrum in JUNO</a:t>
            </a:r>
            <a:br>
              <a:rPr lang="en-US" sz="3200" dirty="0"/>
            </a:br>
            <a:r>
              <a:rPr kumimoji="0" lang="en-US" sz="14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(calculated according to the monthly load factors recorded in 2019, averaged over the entire year)</a:t>
            </a:r>
            <a:endParaRPr lang="en-US" sz="3200" baseline="30000" dirty="0"/>
          </a:p>
        </p:txBody>
      </p:sp>
      <p:pic>
        <p:nvPicPr>
          <p:cNvPr id="4" name="Graphic 3">
            <a:extLst>
              <a:ext uri="{FF2B5EF4-FFF2-40B4-BE49-F238E27FC236}">
                <a16:creationId xmlns:a16="http://schemas.microsoft.com/office/drawing/2014/main" id="{0EFC0EE6-8948-4132-9AA3-4C0678484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1052" y="1216550"/>
            <a:ext cx="9269895" cy="5561937"/>
          </a:xfrm>
          <a:prstGeom prst="rect">
            <a:avLst/>
          </a:prstGeom>
        </p:spPr>
      </p:pic>
      <p:sp>
        <p:nvSpPr>
          <p:cNvPr id="3" name="Slide Number Placeholder 2">
            <a:extLst>
              <a:ext uri="{FF2B5EF4-FFF2-40B4-BE49-F238E27FC236}">
                <a16:creationId xmlns:a16="http://schemas.microsoft.com/office/drawing/2014/main" id="{68703D58-F4FD-4265-9DA5-31A746B816E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7875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10652760" cy="904875"/>
          </a:xfrm>
        </p:spPr>
        <p:txBody>
          <a:bodyPr>
            <a:normAutofit/>
          </a:bodyPr>
          <a:lstStyle/>
          <a:p>
            <a:r>
              <a:rPr lang="en-US" sz="3200" dirty="0"/>
              <a:t>Expected reactor antineutrino spectrum in JUNO</a:t>
            </a:r>
            <a:br>
              <a:rPr lang="en-US" sz="3200" dirty="0"/>
            </a:br>
            <a:r>
              <a:rPr kumimoji="0" lang="en-US" sz="14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(calculated according to the monthly load factors recorded in 2019, averaged over the entire year)</a:t>
            </a:r>
            <a:endParaRPr lang="en-US" sz="3200" baseline="30000" dirty="0"/>
          </a:p>
        </p:txBody>
      </p:sp>
      <p:pic>
        <p:nvPicPr>
          <p:cNvPr id="4" name="Graphic 3">
            <a:extLst>
              <a:ext uri="{FF2B5EF4-FFF2-40B4-BE49-F238E27FC236}">
                <a16:creationId xmlns:a16="http://schemas.microsoft.com/office/drawing/2014/main" id="{0EFC0EE6-8948-4132-9AA3-4C0678484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1052" y="1216550"/>
            <a:ext cx="9269895" cy="5561937"/>
          </a:xfrm>
          <a:prstGeom prst="rect">
            <a:avLst/>
          </a:prstGeom>
        </p:spPr>
      </p:pic>
      <p:sp>
        <p:nvSpPr>
          <p:cNvPr id="3" name="Slide Number Placeholder 2">
            <a:extLst>
              <a:ext uri="{FF2B5EF4-FFF2-40B4-BE49-F238E27FC236}">
                <a16:creationId xmlns:a16="http://schemas.microsoft.com/office/drawing/2014/main" id="{F9D6868C-A3F3-4D47-B4BB-286320110C1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6041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p:txBody>
          <a:bodyPr>
            <a:normAutofit/>
          </a:bodyPr>
          <a:lstStyle/>
          <a:p>
            <a:r>
              <a:rPr lang="en-US" sz="3200" dirty="0"/>
              <a:t>Planned reactors within 500 km from JUNO</a:t>
            </a:r>
            <a:br>
              <a:rPr lang="en-US" sz="3200" dirty="0"/>
            </a:br>
            <a:r>
              <a:rPr kumimoji="0" lang="en-US" sz="14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(reactors data planned for 2026)</a:t>
            </a:r>
            <a:endParaRPr lang="en-US" sz="3200" baseline="30000" dirty="0"/>
          </a:p>
        </p:txBody>
      </p:sp>
      <p:grpSp>
        <p:nvGrpSpPr>
          <p:cNvPr id="5" name="Group 4">
            <a:extLst>
              <a:ext uri="{FF2B5EF4-FFF2-40B4-BE49-F238E27FC236}">
                <a16:creationId xmlns:a16="http://schemas.microsoft.com/office/drawing/2014/main" id="{4B1E46C1-F190-4DFD-8BD5-E6892D88B770}"/>
              </a:ext>
            </a:extLst>
          </p:cNvPr>
          <p:cNvGrpSpPr/>
          <p:nvPr/>
        </p:nvGrpSpPr>
        <p:grpSpPr>
          <a:xfrm>
            <a:off x="171444" y="1692025"/>
            <a:ext cx="6299201" cy="4724400"/>
            <a:chOff x="450574" y="1855304"/>
            <a:chExt cx="6299201" cy="4724400"/>
          </a:xfrm>
        </p:grpSpPr>
        <p:pic>
          <p:nvPicPr>
            <p:cNvPr id="32" name="Picture 31">
              <a:extLst>
                <a:ext uri="{FF2B5EF4-FFF2-40B4-BE49-F238E27FC236}">
                  <a16:creationId xmlns:a16="http://schemas.microsoft.com/office/drawing/2014/main" id="{BED7DDAA-5726-4B71-843F-3D46A5B4F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50574" y="1855304"/>
              <a:ext cx="6299201" cy="4724400"/>
            </a:xfrm>
            <a:prstGeom prst="rect">
              <a:avLst/>
            </a:prstGeom>
          </p:spPr>
        </p:pic>
        <p:sp>
          <p:nvSpPr>
            <p:cNvPr id="33" name="TextBox 32">
              <a:extLst>
                <a:ext uri="{FF2B5EF4-FFF2-40B4-BE49-F238E27FC236}">
                  <a16:creationId xmlns:a16="http://schemas.microsoft.com/office/drawing/2014/main" id="{2B5364EC-ECE5-4B55-9F5B-9320616D8983}"/>
                </a:ext>
              </a:extLst>
            </p:cNvPr>
            <p:cNvSpPr txBox="1"/>
            <p:nvPr/>
          </p:nvSpPr>
          <p:spPr>
            <a:xfrm>
              <a:off x="3192090" y="3673420"/>
              <a:ext cx="798709"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JUNO</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TextBox 33">
              <a:extLst>
                <a:ext uri="{FF2B5EF4-FFF2-40B4-BE49-F238E27FC236}">
                  <a16:creationId xmlns:a16="http://schemas.microsoft.com/office/drawing/2014/main" id="{9FD35816-150F-45D1-9F86-B271682A9770}"/>
                </a:ext>
              </a:extLst>
            </p:cNvPr>
            <p:cNvSpPr txBox="1"/>
            <p:nvPr/>
          </p:nvSpPr>
          <p:spPr>
            <a:xfrm>
              <a:off x="4158056" y="3334127"/>
              <a:ext cx="798709"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Ling Ao</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AB915378-33AF-4AAE-90A9-D0554CE4D7F1}"/>
                </a:ext>
              </a:extLst>
            </p:cNvPr>
            <p:cNvSpPr txBox="1"/>
            <p:nvPr/>
          </p:nvSpPr>
          <p:spPr>
            <a:xfrm>
              <a:off x="4349982" y="3842343"/>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Daya Bay</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7B218FF1-0D52-4C85-AA4C-4E1CBE7546DF}"/>
                </a:ext>
              </a:extLst>
            </p:cNvPr>
            <p:cNvSpPr txBox="1"/>
            <p:nvPr/>
          </p:nvSpPr>
          <p:spPr>
            <a:xfrm>
              <a:off x="3917830" y="4249116"/>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Taishan</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74BF3477-7F27-4DED-9FEB-DD2EE7464545}"/>
                </a:ext>
              </a:extLst>
            </p:cNvPr>
            <p:cNvSpPr txBox="1"/>
            <p:nvPr/>
          </p:nvSpPr>
          <p:spPr>
            <a:xfrm>
              <a:off x="2878280" y="4560961"/>
              <a:ext cx="1020004"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Yangjiang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9BB50773-8589-4FCF-B111-19C55005DFDB}"/>
                </a:ext>
              </a:extLst>
            </p:cNvPr>
            <p:cNvSpPr txBox="1"/>
            <p:nvPr/>
          </p:nvSpPr>
          <p:spPr>
            <a:xfrm>
              <a:off x="1680026" y="5530102"/>
              <a:ext cx="1130973"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Changjiang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TextBox 38">
              <a:extLst>
                <a:ext uri="{FF2B5EF4-FFF2-40B4-BE49-F238E27FC236}">
                  <a16:creationId xmlns:a16="http://schemas.microsoft.com/office/drawing/2014/main" id="{EED097A7-ADFA-4F06-B5F0-814DAA597DF3}"/>
                </a:ext>
              </a:extLst>
            </p:cNvPr>
            <p:cNvSpPr txBox="1"/>
            <p:nvPr/>
          </p:nvSpPr>
          <p:spPr>
            <a:xfrm>
              <a:off x="769503" y="3877480"/>
              <a:ext cx="1531925" cy="3264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Fangchenggang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198C8A2-B845-4B52-9253-2F5A19722DDE}"/>
                </a:ext>
              </a:extLst>
            </p:cNvPr>
            <p:cNvSpPr/>
            <p:nvPr/>
          </p:nvSpPr>
          <p:spPr>
            <a:xfrm>
              <a:off x="1353837" y="4254220"/>
              <a:ext cx="201592" cy="201592"/>
            </a:xfrm>
            <a:prstGeom prst="ellipse">
              <a:avLst/>
            </a:prstGeom>
            <a:solidFill>
              <a:srgbClr val="A50F15"/>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1A2D6AF7-422D-43BF-B408-FB3C18AEFD0B}"/>
                </a:ext>
              </a:extLst>
            </p:cNvPr>
            <p:cNvSpPr/>
            <p:nvPr/>
          </p:nvSpPr>
          <p:spPr>
            <a:xfrm>
              <a:off x="1505970" y="5530102"/>
              <a:ext cx="201592" cy="201592"/>
            </a:xfrm>
            <a:prstGeom prst="ellipse">
              <a:avLst/>
            </a:prstGeom>
            <a:solidFill>
              <a:srgbClr val="FEE5D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A9C4CFDC-36AD-4941-8FB3-E767A64D99EB}"/>
                </a:ext>
              </a:extLst>
            </p:cNvPr>
            <p:cNvSpPr/>
            <p:nvPr/>
          </p:nvSpPr>
          <p:spPr>
            <a:xfrm>
              <a:off x="3389853" y="4245740"/>
              <a:ext cx="201592" cy="201592"/>
            </a:xfrm>
            <a:prstGeom prst="ellipse">
              <a:avLst/>
            </a:prstGeom>
            <a:solidFill>
              <a:srgbClr val="DE2D2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3038DCDC-3E53-4B65-8468-2BF3B3D0383A}"/>
                </a:ext>
              </a:extLst>
            </p:cNvPr>
            <p:cNvSpPr/>
            <p:nvPr/>
          </p:nvSpPr>
          <p:spPr>
            <a:xfrm>
              <a:off x="3788606" y="4103159"/>
              <a:ext cx="201592" cy="201592"/>
            </a:xfrm>
            <a:prstGeom prst="ellipse">
              <a:avLst/>
            </a:prstGeom>
            <a:solidFill>
              <a:srgbClr val="FC927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Oval 43">
              <a:extLst>
                <a:ext uri="{FF2B5EF4-FFF2-40B4-BE49-F238E27FC236}">
                  <a16:creationId xmlns:a16="http://schemas.microsoft.com/office/drawing/2014/main" id="{BCA9E508-DC52-4E49-B2E3-3344E74A632E}"/>
                </a:ext>
              </a:extLst>
            </p:cNvPr>
            <p:cNvSpPr/>
            <p:nvPr/>
          </p:nvSpPr>
          <p:spPr>
            <a:xfrm>
              <a:off x="4600417" y="3675274"/>
              <a:ext cx="201592" cy="201592"/>
            </a:xfrm>
            <a:prstGeom prst="ellipse">
              <a:avLst/>
            </a:prstGeom>
            <a:solidFill>
              <a:srgbClr val="FB6A4A"/>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Oval 44">
              <a:extLst>
                <a:ext uri="{FF2B5EF4-FFF2-40B4-BE49-F238E27FC236}">
                  <a16:creationId xmlns:a16="http://schemas.microsoft.com/office/drawing/2014/main" id="{55C49FA5-E759-4B0B-AD44-07E4FB44831A}"/>
                </a:ext>
              </a:extLst>
            </p:cNvPr>
            <p:cNvSpPr/>
            <p:nvPr/>
          </p:nvSpPr>
          <p:spPr>
            <a:xfrm>
              <a:off x="3568338" y="4030858"/>
              <a:ext cx="98018" cy="98018"/>
            </a:xfrm>
            <a:prstGeom prst="ellipse">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5765FE6E-4E19-461E-BF29-98BBC122436B}"/>
                </a:ext>
              </a:extLst>
            </p:cNvPr>
            <p:cNvSpPr txBox="1"/>
            <p:nvPr/>
          </p:nvSpPr>
          <p:spPr>
            <a:xfrm>
              <a:off x="3032547" y="2884967"/>
              <a:ext cx="111779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38FBB"/>
                  </a:solidFill>
                  <a:effectLst/>
                  <a:uLnTx/>
                  <a:uFillTx/>
                  <a:latin typeface="Lato" panose="020F0502020204030203" pitchFamily="34" charset="0"/>
                  <a:ea typeface="+mn-ea"/>
                  <a:cs typeface="+mn-cs"/>
                </a:rPr>
                <a:t>Near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638FBB"/>
                  </a:solidFill>
                  <a:effectLst/>
                  <a:uLnTx/>
                  <a:uFillTx/>
                  <a:latin typeface="Lato" panose="020F0502020204030203" pitchFamily="34" charset="0"/>
                  <a:ea typeface="+mn-ea"/>
                  <a:cs typeface="+mn-cs"/>
                </a:rPr>
                <a:t>(&lt;55 km)</a:t>
              </a:r>
              <a:endParaRPr kumimoji="0" lang="it-IT" sz="1800" b="1" i="0" u="none" strike="noStrike" kern="1200" cap="none" spc="0" normalizeH="0" baseline="0" noProof="0" dirty="0">
                <a:ln>
                  <a:noFill/>
                </a:ln>
                <a:solidFill>
                  <a:srgbClr val="638FBB"/>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E1AC9ED9-133B-414C-8B8D-78A47D6E066F}"/>
                </a:ext>
              </a:extLst>
            </p:cNvPr>
            <p:cNvSpPr txBox="1"/>
            <p:nvPr/>
          </p:nvSpPr>
          <p:spPr>
            <a:xfrm>
              <a:off x="3465446" y="5370173"/>
              <a:ext cx="1924771"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B375"/>
                  </a:solidFill>
                  <a:effectLst/>
                  <a:uLnTx/>
                  <a:uFillTx/>
                  <a:latin typeface="Lato" panose="020F0502020204030203" pitchFamily="34" charset="0"/>
                  <a:ea typeface="+mn-ea"/>
                  <a:cs typeface="+mn-cs"/>
                </a:rPr>
                <a:t>Far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1B375"/>
                  </a:solidFill>
                  <a:effectLst/>
                  <a:uLnTx/>
                  <a:uFillTx/>
                  <a:latin typeface="Lato" panose="020F0502020204030203" pitchFamily="34" charset="0"/>
                  <a:ea typeface="+mn-ea"/>
                  <a:cs typeface="+mn-cs"/>
                </a:rPr>
                <a:t>(55 km - 500 km)</a:t>
              </a:r>
              <a:endParaRPr kumimoji="0" lang="it-IT" sz="1800" b="1" i="0" u="none" strike="noStrike" kern="1200" cap="none" spc="0" normalizeH="0" baseline="0" noProof="0" dirty="0">
                <a:ln>
                  <a:noFill/>
                </a:ln>
                <a:solidFill>
                  <a:srgbClr val="21B375"/>
                </a:solidFill>
                <a:effectLst/>
                <a:uLnTx/>
                <a:uFillTx/>
                <a:latin typeface="Calibri" panose="020F0502020204030204"/>
                <a:ea typeface="+mn-ea"/>
                <a:cs typeface="+mn-cs"/>
              </a:endParaRPr>
            </a:p>
          </p:txBody>
        </p:sp>
        <p:sp>
          <p:nvSpPr>
            <p:cNvPr id="50" name="TextBox 49">
              <a:extLst>
                <a:ext uri="{FF2B5EF4-FFF2-40B4-BE49-F238E27FC236}">
                  <a16:creationId xmlns:a16="http://schemas.microsoft.com/office/drawing/2014/main" id="{DE2B2484-F6EC-4645-888E-DAE37DF23C5A}"/>
                </a:ext>
              </a:extLst>
            </p:cNvPr>
            <p:cNvSpPr txBox="1"/>
            <p:nvPr/>
          </p:nvSpPr>
          <p:spPr>
            <a:xfrm>
              <a:off x="450574" y="5839047"/>
              <a:ext cx="124705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t>Others </a:t>
              </a:r>
              <a:b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br>
              <a:r>
                <a:rPr kumimoji="0" lang="en-US" sz="1800" b="1" i="0" u="none" strike="noStrike" kern="1200" cap="none" spc="0" normalizeH="0" baseline="0" noProof="0" dirty="0">
                  <a:ln>
                    <a:noFill/>
                  </a:ln>
                  <a:solidFill>
                    <a:srgbClr val="FB6A4A"/>
                  </a:solidFill>
                  <a:effectLst/>
                  <a:uLnTx/>
                  <a:uFillTx/>
                  <a:latin typeface="Lato" panose="020F0502020204030203" pitchFamily="34" charset="0"/>
                  <a:ea typeface="+mn-ea"/>
                  <a:cs typeface="+mn-cs"/>
                </a:rPr>
                <a:t>(&gt;500 km)</a:t>
              </a:r>
              <a:endParaRPr kumimoji="0" lang="it-IT" sz="1800" b="1" i="0" u="none" strike="noStrike" kern="1200" cap="none" spc="0" normalizeH="0" baseline="0" noProof="0" dirty="0">
                <a:ln>
                  <a:noFill/>
                </a:ln>
                <a:solidFill>
                  <a:srgbClr val="FB6A4A"/>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725B629-B1E3-4998-9D15-528E835E034E}"/>
                </a:ext>
              </a:extLst>
            </p:cNvPr>
            <p:cNvSpPr txBox="1"/>
            <p:nvPr/>
          </p:nvSpPr>
          <p:spPr>
            <a:xfrm>
              <a:off x="4964479" y="3465146"/>
              <a:ext cx="121207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Taipingling</a:t>
              </a:r>
              <a:endParaRPr kumimoji="0" lang="it-IT"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B8DF7B9-6419-4050-95CB-206ECAC94802}"/>
                </a:ext>
              </a:extLst>
            </p:cNvPr>
            <p:cNvSpPr/>
            <p:nvPr/>
          </p:nvSpPr>
          <p:spPr>
            <a:xfrm>
              <a:off x="4882266" y="3599955"/>
              <a:ext cx="201592" cy="201592"/>
            </a:xfrm>
            <a:prstGeom prst="ellipse">
              <a:avLst/>
            </a:prstGeom>
            <a:solidFill>
              <a:srgbClr val="A50F15"/>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aphicFrame>
        <p:nvGraphicFramePr>
          <p:cNvPr id="18" name="Table 7">
            <a:extLst>
              <a:ext uri="{FF2B5EF4-FFF2-40B4-BE49-F238E27FC236}">
                <a16:creationId xmlns:a16="http://schemas.microsoft.com/office/drawing/2014/main" id="{C8342F63-8814-4EBC-93CF-918C71DEE137}"/>
              </a:ext>
            </a:extLst>
          </p:cNvPr>
          <p:cNvGraphicFramePr>
            <a:graphicFrameLocks noGrp="1"/>
          </p:cNvGraphicFramePr>
          <p:nvPr/>
        </p:nvGraphicFramePr>
        <p:xfrm>
          <a:off x="6657296" y="1156952"/>
          <a:ext cx="5534704" cy="5280294"/>
        </p:xfrm>
        <a:graphic>
          <a:graphicData uri="http://schemas.openxmlformats.org/drawingml/2006/table">
            <a:tbl>
              <a:tblPr firstRow="1" bandRow="1">
                <a:tableStyleId>{2D5ABB26-0587-4C30-8999-92F81FD0307C}</a:tableStyleId>
              </a:tblPr>
              <a:tblGrid>
                <a:gridCol w="1764809">
                  <a:extLst>
                    <a:ext uri="{9D8B030D-6E8A-4147-A177-3AD203B41FA5}">
                      <a16:colId xmlns:a16="http://schemas.microsoft.com/office/drawing/2014/main" val="1707131173"/>
                    </a:ext>
                  </a:extLst>
                </a:gridCol>
                <a:gridCol w="847023">
                  <a:extLst>
                    <a:ext uri="{9D8B030D-6E8A-4147-A177-3AD203B41FA5}">
                      <a16:colId xmlns:a16="http://schemas.microsoft.com/office/drawing/2014/main" val="1438169869"/>
                    </a:ext>
                  </a:extLst>
                </a:gridCol>
                <a:gridCol w="1790299">
                  <a:extLst>
                    <a:ext uri="{9D8B030D-6E8A-4147-A177-3AD203B41FA5}">
                      <a16:colId xmlns:a16="http://schemas.microsoft.com/office/drawing/2014/main" val="1336298564"/>
                    </a:ext>
                  </a:extLst>
                </a:gridCol>
                <a:gridCol w="1132573">
                  <a:extLst>
                    <a:ext uri="{9D8B030D-6E8A-4147-A177-3AD203B41FA5}">
                      <a16:colId xmlns:a16="http://schemas.microsoft.com/office/drawing/2014/main" val="263959257"/>
                    </a:ext>
                  </a:extLst>
                </a:gridCol>
              </a:tblGrid>
              <a:tr h="779434">
                <a:tc>
                  <a:txBody>
                    <a:bodyPr/>
                    <a:lstStyle/>
                    <a:p>
                      <a:pPr algn="ctr"/>
                      <a:r>
                        <a:rPr lang="en-US" sz="1800" b="1" dirty="0">
                          <a:latin typeface="Lato" panose="020F0502020204030203" pitchFamily="34" charset="0"/>
                        </a:rPr>
                        <a:t>Name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Lato" panose="020F0502020204030203" pitchFamily="34" charset="0"/>
                        </a:rPr>
                        <a:t>Cores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Lato" panose="020F0502020204030203" pitchFamily="34" charset="0"/>
                        </a:rPr>
                        <a:t>P</a:t>
                      </a:r>
                      <a:r>
                        <a:rPr lang="en-US" sz="1800" b="1" baseline="-25000" dirty="0">
                          <a:latin typeface="Lato" panose="020F0502020204030203" pitchFamily="34" charset="0"/>
                        </a:rPr>
                        <a:t>th</a:t>
                      </a:r>
                      <a:r>
                        <a:rPr lang="en-US" sz="1800" b="1" baseline="0" dirty="0">
                          <a:latin typeface="Lato" panose="020F0502020204030203" pitchFamily="34" charset="0"/>
                        </a:rPr>
                        <a:t> </a:t>
                      </a:r>
                      <a:br>
                        <a:rPr lang="en-US" sz="1800" b="1" baseline="0" dirty="0">
                          <a:latin typeface="Lato" panose="020F0502020204030203" pitchFamily="34" charset="0"/>
                        </a:rPr>
                      </a:br>
                      <a:r>
                        <a:rPr lang="en-US" sz="1800" b="1" baseline="0" dirty="0">
                          <a:latin typeface="Lato" panose="020F0502020204030203" pitchFamily="34" charset="0"/>
                        </a:rPr>
                        <a:t>[MW]</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1" dirty="0">
                          <a:latin typeface="Lato" panose="020F0502020204030203" pitchFamily="34" charset="0"/>
                        </a:rPr>
                        <a:t>Distance [km]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081501"/>
                  </a:ext>
                </a:extLst>
              </a:tr>
              <a:tr h="642980">
                <a:tc>
                  <a:txBody>
                    <a:bodyPr/>
                    <a:lstStyle/>
                    <a:p>
                      <a:pPr algn="ctr"/>
                      <a:r>
                        <a:rPr lang="en-US" sz="1800" b="0" dirty="0">
                          <a:latin typeface="Lato" panose="020F0502020204030203" pitchFamily="34" charset="0"/>
                        </a:rPr>
                        <a:t>Taishan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dirty="0">
                          <a:latin typeface="Lato" panose="020F0502020204030203" pitchFamily="34" charset="0"/>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baseline="0" dirty="0">
                          <a:latin typeface="Lato" panose="020F0502020204030203" pitchFamily="34" charset="0"/>
                          <a:cs typeface="Latha" panose="020B0502040204020203" pitchFamily="34" charset="0"/>
                        </a:rPr>
                        <a:t>9180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baseline="0" dirty="0">
                          <a:latin typeface="Lato" panose="020F0502020204030203" pitchFamily="34" charset="0"/>
                          <a:cs typeface="Latha" panose="020B0502040204020203" pitchFamily="34" charset="0"/>
                        </a:rPr>
                        <a:t>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65876"/>
                  </a:ext>
                </a:extLst>
              </a:tr>
              <a:tr h="64298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Yangjiang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17430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425103"/>
                  </a:ext>
                </a:extLst>
              </a:tr>
              <a:tr h="64298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Daya Bay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5810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639155"/>
                  </a:ext>
                </a:extLst>
              </a:tr>
              <a:tr h="64298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Ling Ao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11620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216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2133934"/>
                  </a:ext>
                </a:extLst>
              </a:tr>
              <a:tr h="642980">
                <a:tc>
                  <a:txBody>
                    <a:bodyPr/>
                    <a:lstStyle/>
                    <a:p>
                      <a:pPr marL="0" algn="ctr" defTabSz="914400" rtl="0" eaLnBrk="1" latinLnBrk="0" hangingPunct="1"/>
                      <a:r>
                        <a:rPr lang="en-US" sz="1800" b="1" kern="1200" dirty="0">
                          <a:solidFill>
                            <a:srgbClr val="C00000"/>
                          </a:solidFill>
                          <a:latin typeface="Lato" panose="020F0502020204030203" pitchFamily="34" charset="0"/>
                          <a:ea typeface="+mn-ea"/>
                          <a:cs typeface="+mn-cs"/>
                        </a:rPr>
                        <a:t>Taipingling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1" kern="1200" dirty="0">
                          <a:solidFill>
                            <a:srgbClr val="C00000"/>
                          </a:solidFill>
                          <a:latin typeface="Lato" panose="020F0502020204030203" pitchFamily="34" charset="0"/>
                          <a:ea typeface="+mn-ea"/>
                          <a:cs typeface="+mn-cs"/>
                        </a:rPr>
                        <a:t>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C00000"/>
                          </a:solidFill>
                          <a:latin typeface="Lato" panose="020F0502020204030203" pitchFamily="34" charset="0"/>
                          <a:ea typeface="+mn-ea"/>
                          <a:cs typeface="+mn-cs"/>
                        </a:rPr>
                        <a:t>18900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C00000"/>
                          </a:solidFill>
                          <a:latin typeface="Lato" panose="020F0502020204030203" pitchFamily="34" charset="0"/>
                          <a:ea typeface="+mn-ea"/>
                          <a:cs typeface="+mn-cs"/>
                        </a:rPr>
                        <a:t>261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81562851"/>
                  </a:ext>
                </a:extLst>
              </a:tr>
              <a:tr h="642980">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Fangchenggang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 </a:t>
                      </a:r>
                      <a:r>
                        <a:rPr lang="en-US" sz="1800" b="1" kern="1200" dirty="0">
                          <a:solidFill>
                            <a:srgbClr val="C00000"/>
                          </a:solidFill>
                          <a:latin typeface="Lato" panose="020F0502020204030203" pitchFamily="34" charset="0"/>
                          <a:ea typeface="+mn-ea"/>
                          <a:cs typeface="+mn-cs"/>
                        </a:rPr>
                        <a:t>(+4)</a:t>
                      </a:r>
                      <a:endParaRPr lang="it-IT" sz="1800" b="1" kern="1200" dirty="0">
                        <a:solidFill>
                          <a:srgbClr val="C00000"/>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5810  </a:t>
                      </a:r>
                      <a:r>
                        <a:rPr lang="en-US" sz="1800" b="1" kern="1200" dirty="0">
                          <a:solidFill>
                            <a:srgbClr val="C00000"/>
                          </a:solidFill>
                          <a:latin typeface="Lato" panose="020F0502020204030203" pitchFamily="34" charset="0"/>
                          <a:ea typeface="+mn-ea"/>
                          <a:cs typeface="+mn-cs"/>
                        </a:rPr>
                        <a:t>(+12600)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411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54408"/>
                  </a:ext>
                </a:extLst>
              </a:tr>
              <a:tr h="642980">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Changjiang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3860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478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77795"/>
                  </a:ext>
                </a:extLst>
              </a:tr>
            </a:tbl>
          </a:graphicData>
        </a:graphic>
      </p:graphicFrame>
      <p:sp>
        <p:nvSpPr>
          <p:cNvPr id="3" name="Slide Number Placeholder 2">
            <a:extLst>
              <a:ext uri="{FF2B5EF4-FFF2-40B4-BE49-F238E27FC236}">
                <a16:creationId xmlns:a16="http://schemas.microsoft.com/office/drawing/2014/main" id="{D7104D99-6009-4589-812F-BEBC88E37A4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1702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199" y="228600"/>
            <a:ext cx="10850217" cy="904875"/>
          </a:xfrm>
        </p:spPr>
        <p:txBody>
          <a:bodyPr>
            <a:normAutofit fontScale="90000"/>
          </a:bodyPr>
          <a:lstStyle/>
          <a:p>
            <a:r>
              <a:rPr lang="en-US" sz="3100" dirty="0"/>
              <a:t>Future (2026) signal contribution as a function of distance</a:t>
            </a:r>
            <a:br>
              <a:rPr lang="en-US" sz="3200" dirty="0"/>
            </a:br>
            <a:r>
              <a:rPr kumimoji="0" lang="en-US" sz="14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(calculated assuming (i) 2019 yearly-averaged load factors for currently active reactors, (ii) nominal thermal powers for planned reactors and (iii) load factors for planned cores assumed to be equal to what registered in 2019 for cores of the same type/model)</a:t>
            </a:r>
            <a:endParaRPr lang="en-US" sz="3200" baseline="30000" dirty="0"/>
          </a:p>
        </p:txBody>
      </p:sp>
      <p:graphicFrame>
        <p:nvGraphicFramePr>
          <p:cNvPr id="18" name="Table 7">
            <a:extLst>
              <a:ext uri="{FF2B5EF4-FFF2-40B4-BE49-F238E27FC236}">
                <a16:creationId xmlns:a16="http://schemas.microsoft.com/office/drawing/2014/main" id="{C8342F63-8814-4EBC-93CF-918C71DEE137}"/>
              </a:ext>
            </a:extLst>
          </p:cNvPr>
          <p:cNvGraphicFramePr>
            <a:graphicFrameLocks noGrp="1"/>
          </p:cNvGraphicFramePr>
          <p:nvPr/>
        </p:nvGraphicFramePr>
        <p:xfrm>
          <a:off x="7520609" y="1310104"/>
          <a:ext cx="4459356" cy="5396945"/>
        </p:xfrm>
        <a:graphic>
          <a:graphicData uri="http://schemas.openxmlformats.org/drawingml/2006/table">
            <a:tbl>
              <a:tblPr firstRow="1" bandRow="1">
                <a:tableStyleId>{2D5ABB26-0587-4C30-8999-92F81FD0307C}</a:tableStyleId>
              </a:tblPr>
              <a:tblGrid>
                <a:gridCol w="1842052">
                  <a:extLst>
                    <a:ext uri="{9D8B030D-6E8A-4147-A177-3AD203B41FA5}">
                      <a16:colId xmlns:a16="http://schemas.microsoft.com/office/drawing/2014/main" val="1707131173"/>
                    </a:ext>
                  </a:extLst>
                </a:gridCol>
                <a:gridCol w="1239873">
                  <a:extLst>
                    <a:ext uri="{9D8B030D-6E8A-4147-A177-3AD203B41FA5}">
                      <a16:colId xmlns:a16="http://schemas.microsoft.com/office/drawing/2014/main" val="1336298564"/>
                    </a:ext>
                  </a:extLst>
                </a:gridCol>
                <a:gridCol w="1377431">
                  <a:extLst>
                    <a:ext uri="{9D8B030D-6E8A-4147-A177-3AD203B41FA5}">
                      <a16:colId xmlns:a16="http://schemas.microsoft.com/office/drawing/2014/main" val="263959257"/>
                    </a:ext>
                  </a:extLst>
                </a:gridCol>
              </a:tblGrid>
              <a:tr h="640634">
                <a:tc>
                  <a:txBody>
                    <a:bodyPr/>
                    <a:lstStyle/>
                    <a:p>
                      <a:pPr algn="ctr"/>
                      <a:r>
                        <a:rPr lang="en-US" sz="1600" b="1" dirty="0">
                          <a:latin typeface="Lato" panose="020F0502020204030203" pitchFamily="34" charset="0"/>
                        </a:rPr>
                        <a:t>Name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Signal</a:t>
                      </a:r>
                      <a:br>
                        <a:rPr lang="en-US" sz="1600" b="1" baseline="0" dirty="0">
                          <a:latin typeface="Lato" panose="020F0502020204030203" pitchFamily="34" charset="0"/>
                        </a:rPr>
                      </a:br>
                      <a:r>
                        <a:rPr lang="en-US" sz="1600" b="1" baseline="0" dirty="0">
                          <a:latin typeface="Lato" panose="020F0502020204030203" pitchFamily="34" charset="0"/>
                        </a:rPr>
                        <a:t>[TNU]</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dirty="0">
                          <a:latin typeface="Lato" panose="020F0502020204030203" pitchFamily="34" charset="0"/>
                        </a:rPr>
                        <a:t>Contribution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57150" cap="flat" cmpd="sng" algn="ctr">
                      <a:solidFill>
                        <a:srgbClr val="32648E"/>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63081501"/>
                  </a:ext>
                </a:extLst>
              </a:tr>
              <a:tr h="528479">
                <a:tc>
                  <a:txBody>
                    <a:bodyPr/>
                    <a:lstStyle/>
                    <a:p>
                      <a:pPr algn="ctr"/>
                      <a:r>
                        <a:rPr lang="en-US" b="0" dirty="0">
                          <a:latin typeface="Lato" panose="020F0502020204030203" pitchFamily="34" charset="0"/>
                        </a:rPr>
                        <a:t>Taishan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405.1</a:t>
                      </a:r>
                      <a:endParaRPr lang="en-US" sz="1800" b="0" baseline="0" dirty="0">
                        <a:latin typeface="Lato" panose="020F0502020204030203" pitchFamily="34" charset="0"/>
                        <a:cs typeface="Latha"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29.0</a:t>
                      </a:r>
                      <a:endParaRPr lang="en-US" sz="1800" b="0" baseline="0" dirty="0">
                        <a:latin typeface="Lato" panose="020F0502020204030203" pitchFamily="34" charset="0"/>
                        <a:cs typeface="Latha" panose="020B05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rgbClr val="32648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8965876"/>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Yangjiang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790.8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56.5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0425103"/>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Daya Bay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30.7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latin typeface="Lato" panose="020F0502020204030203" pitchFamily="34" charset="0"/>
                          <a:ea typeface="+mn-ea"/>
                          <a:cs typeface="+mn-cs"/>
                        </a:rPr>
                        <a:t>2.2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91639155"/>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Ling Ao</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56.6</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4.0</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2133934"/>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Taipingling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64.2</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4.6</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4384316"/>
                  </a:ext>
                </a:extLst>
              </a:tr>
              <a:tr h="528479">
                <a:tc>
                  <a:txBody>
                    <a:bodyPr/>
                    <a:lstStyle/>
                    <a:p>
                      <a:pPr marL="0" algn="ctr" defTabSz="914400" rtl="0" eaLnBrk="1" latinLnBrk="0" hangingPunct="1"/>
                      <a:r>
                        <a:rPr lang="it-IT" sz="1800" b="0" kern="1200" dirty="0">
                          <a:solidFill>
                            <a:schemeClr val="tx1"/>
                          </a:solidFill>
                          <a:latin typeface="Lato" panose="020F0502020204030203" pitchFamily="34" charset="0"/>
                          <a:ea typeface="+mn-ea"/>
                          <a:cs typeface="+mn-cs"/>
                        </a:rPr>
                        <a:t>Fangchenggang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26.2</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1.9</a:t>
                      </a:r>
                      <a:endParaRPr lang="en-US"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1854408"/>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Changjiang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dirty="0"/>
                        <a:t>3.7</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dirty="0"/>
                        <a:t>0.3</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077795"/>
                  </a:ext>
                </a:extLst>
              </a:tr>
              <a:tr h="528479">
                <a:tc>
                  <a:txBody>
                    <a:bodyPr/>
                    <a:lstStyle/>
                    <a:p>
                      <a:pPr marL="0" algn="ctr" defTabSz="914400" rtl="0" eaLnBrk="1" latinLnBrk="0" hangingPunct="1"/>
                      <a:r>
                        <a:rPr lang="en-US" sz="1800" b="0" kern="1200" dirty="0">
                          <a:solidFill>
                            <a:schemeClr val="tx1"/>
                          </a:solidFill>
                          <a:latin typeface="Lato" panose="020F0502020204030203" pitchFamily="34" charset="0"/>
                          <a:ea typeface="+mn-ea"/>
                          <a:cs typeface="+mn-cs"/>
                        </a:rPr>
                        <a:t>Others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dirty="0"/>
                        <a:t>21.8</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dirty="0"/>
                        <a:t>1.6</a:t>
                      </a:r>
                      <a:endParaRPr lang="it-IT" sz="1800" b="0"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0862576"/>
                  </a:ext>
                </a:extLst>
              </a:tr>
              <a:tr h="528479">
                <a:tc>
                  <a:txBody>
                    <a:bodyPr/>
                    <a:lstStyle/>
                    <a:p>
                      <a:pPr marL="0" algn="ctr" defTabSz="914400" rtl="0" eaLnBrk="1" latinLnBrk="0" hangingPunct="1"/>
                      <a:r>
                        <a:rPr lang="en-US" sz="1800" b="1" kern="1200" dirty="0">
                          <a:solidFill>
                            <a:schemeClr val="tx1"/>
                          </a:solidFill>
                          <a:latin typeface="Lato" panose="020F0502020204030203" pitchFamily="34" charset="0"/>
                          <a:ea typeface="+mn-ea"/>
                          <a:cs typeface="+mn-cs"/>
                        </a:rPr>
                        <a:t>Total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it-IT" sz="1800" b="1" kern="1200" dirty="0">
                          <a:solidFill>
                            <a:schemeClr val="tx1"/>
                          </a:solidFill>
                          <a:latin typeface="Lato" panose="020F0502020204030203" pitchFamily="34" charset="0"/>
                          <a:ea typeface="+mn-ea"/>
                          <a:cs typeface="+mn-cs"/>
                        </a:rPr>
                        <a:t>1399.1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800" b="1" kern="1200" dirty="0">
                          <a:solidFill>
                            <a:schemeClr val="tx1"/>
                          </a:solidFill>
                          <a:latin typeface="Lato" panose="020F0502020204030203" pitchFamily="34" charset="0"/>
                          <a:ea typeface="+mn-ea"/>
                          <a:cs typeface="+mn-cs"/>
                        </a:rPr>
                        <a:t>100%</a:t>
                      </a:r>
                      <a:endParaRPr lang="it-IT" sz="1800" b="1" kern="1200" dirty="0">
                        <a:solidFill>
                          <a:schemeClr val="tx1"/>
                        </a:solidFill>
                        <a:latin typeface="Lato" panose="020F0502020204030203" pitchFamily="34"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17098696"/>
                  </a:ext>
                </a:extLst>
              </a:tr>
            </a:tbl>
          </a:graphicData>
        </a:graphic>
      </p:graphicFrame>
      <p:pic>
        <p:nvPicPr>
          <p:cNvPr id="6" name="Graphic 5">
            <a:extLst>
              <a:ext uri="{FF2B5EF4-FFF2-40B4-BE49-F238E27FC236}">
                <a16:creationId xmlns:a16="http://schemas.microsoft.com/office/drawing/2014/main" id="{54FA95CE-0BCA-4BCD-AFA9-EAEF9F09A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12035" y="1409495"/>
            <a:ext cx="7063408" cy="5297556"/>
          </a:xfrm>
          <a:prstGeom prst="rect">
            <a:avLst/>
          </a:prstGeom>
        </p:spPr>
      </p:pic>
      <p:sp>
        <p:nvSpPr>
          <p:cNvPr id="3" name="Slide Number Placeholder 2">
            <a:extLst>
              <a:ext uri="{FF2B5EF4-FFF2-40B4-BE49-F238E27FC236}">
                <a16:creationId xmlns:a16="http://schemas.microsoft.com/office/drawing/2014/main" id="{FB08A8E7-199A-4624-B327-B398C13C842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64184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6910305" cy="904875"/>
          </a:xfrm>
        </p:spPr>
        <p:txBody>
          <a:bodyPr>
            <a:normAutofit fontScale="90000"/>
          </a:bodyPr>
          <a:lstStyle/>
          <a:p>
            <a:r>
              <a:rPr lang="it-IT" dirty="0" err="1"/>
              <a:t>Modeling</a:t>
            </a:r>
            <a:r>
              <a:rPr lang="it-IT" dirty="0"/>
              <a:t> the antineutrino </a:t>
            </a:r>
            <a:r>
              <a:rPr lang="it-IT" dirty="0" err="1"/>
              <a:t>signal</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8DAA557B-2320-424A-9F4D-6FB881D25D65}"/>
              </a:ext>
            </a:extLst>
          </p:cNvPr>
          <p:cNvSpPr/>
          <p:nvPr/>
        </p:nvSpPr>
        <p:spPr>
          <a:xfrm>
            <a:off x="2518996" y="1662931"/>
            <a:ext cx="2567354" cy="1393582"/>
          </a:xfrm>
          <a:prstGeom prst="roundRect">
            <a:avLst/>
          </a:prstGeom>
          <a:noFill/>
          <a:ln w="28575">
            <a:solidFill>
              <a:srgbClr val="258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60C5CE6-5FA6-458F-9C2B-2137B15916A4}"/>
              </a:ext>
            </a:extLst>
          </p:cNvPr>
          <p:cNvSpPr txBox="1"/>
          <p:nvPr/>
        </p:nvSpPr>
        <p:spPr>
          <a:xfrm>
            <a:off x="321366" y="2128889"/>
            <a:ext cx="1810601" cy="461665"/>
          </a:xfrm>
          <a:prstGeom prst="rect">
            <a:avLst/>
          </a:prstGeom>
          <a:noFill/>
        </p:spPr>
        <p:txBody>
          <a:bodyPr wrap="square">
            <a:spAutoFit/>
          </a:bodyPr>
          <a:lstStyle/>
          <a:p>
            <a:pPr>
              <a:spcAft>
                <a:spcPts val="1200"/>
              </a:spcAft>
            </a:pP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Production</a:t>
            </a:r>
          </a:p>
        </p:txBody>
      </p:sp>
      <p:sp>
        <p:nvSpPr>
          <p:cNvPr id="9" name="Rectangle: Rounded Corners 8">
            <a:extLst>
              <a:ext uri="{FF2B5EF4-FFF2-40B4-BE49-F238E27FC236}">
                <a16:creationId xmlns:a16="http://schemas.microsoft.com/office/drawing/2014/main" id="{D12D1584-2E6D-4FD2-A3AB-197F051562A4}"/>
              </a:ext>
            </a:extLst>
          </p:cNvPr>
          <p:cNvSpPr/>
          <p:nvPr/>
        </p:nvSpPr>
        <p:spPr>
          <a:xfrm>
            <a:off x="2518996" y="3369454"/>
            <a:ext cx="2567354" cy="1393582"/>
          </a:xfrm>
          <a:prstGeom prst="roundRect">
            <a:avLst/>
          </a:prstGeom>
          <a:noFill/>
          <a:ln w="28575">
            <a:solidFill>
              <a:srgbClr val="258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B529D2D-3D75-4968-B6B1-A8872F5A731A}"/>
              </a:ext>
            </a:extLst>
          </p:cNvPr>
          <p:cNvSpPr txBox="1"/>
          <p:nvPr/>
        </p:nvSpPr>
        <p:spPr>
          <a:xfrm>
            <a:off x="321367" y="3835412"/>
            <a:ext cx="2131968" cy="461665"/>
          </a:xfrm>
          <a:prstGeom prst="rect">
            <a:avLst/>
          </a:prstGeom>
          <a:noFill/>
        </p:spPr>
        <p:txBody>
          <a:bodyPr wrap="square">
            <a:spAutoFit/>
          </a:bodyPr>
          <a:lstStyle/>
          <a:p>
            <a:pPr>
              <a:spcAft>
                <a:spcPts val="1200"/>
              </a:spcAft>
            </a:pPr>
            <a:r>
              <a:rPr kumimoji="0" lang="it-IT" sz="2400" b="1" i="0" u="none" strike="noStrike" kern="1200" cap="none" spc="0" normalizeH="0" baseline="0" noProof="0" dirty="0" err="1">
                <a:ln>
                  <a:noFill/>
                </a:ln>
                <a:solidFill>
                  <a:prstClr val="black"/>
                </a:solidFill>
                <a:effectLst/>
                <a:uLnTx/>
                <a:uFillTx/>
                <a:latin typeface="Calibri" panose="020F0502020204030204"/>
                <a:ea typeface="+mn-ea"/>
                <a:cs typeface="+mn-cs"/>
              </a:rPr>
              <a:t>Propagation</a:t>
            </a:r>
            <a:endPar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ADE766DA-DF40-44B9-B0B9-CE5A8FD12E3D}"/>
              </a:ext>
            </a:extLst>
          </p:cNvPr>
          <p:cNvSpPr/>
          <p:nvPr/>
        </p:nvSpPr>
        <p:spPr>
          <a:xfrm>
            <a:off x="2518996" y="5075977"/>
            <a:ext cx="2567354" cy="1393582"/>
          </a:xfrm>
          <a:prstGeom prst="roundRect">
            <a:avLst/>
          </a:prstGeom>
          <a:noFill/>
          <a:ln w="28575">
            <a:solidFill>
              <a:srgbClr val="2586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8AA8617-0EC1-47E0-ACF8-22DC91B390FA}"/>
              </a:ext>
            </a:extLst>
          </p:cNvPr>
          <p:cNvSpPr txBox="1"/>
          <p:nvPr/>
        </p:nvSpPr>
        <p:spPr>
          <a:xfrm>
            <a:off x="321367" y="5512305"/>
            <a:ext cx="1878641" cy="461665"/>
          </a:xfrm>
          <a:prstGeom prst="rect">
            <a:avLst/>
          </a:prstGeom>
          <a:noFill/>
        </p:spPr>
        <p:txBody>
          <a:bodyPr wrap="square">
            <a:spAutoFit/>
          </a:bodyPr>
          <a:lstStyle/>
          <a:p>
            <a:pPr>
              <a:spcAft>
                <a:spcPts val="1200"/>
              </a:spcAft>
            </a:pP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Detection</a:t>
            </a:r>
          </a:p>
        </p:txBody>
      </p:sp>
      <p:cxnSp>
        <p:nvCxnSpPr>
          <p:cNvPr id="14" name="Straight Arrow Connector 13">
            <a:extLst>
              <a:ext uri="{FF2B5EF4-FFF2-40B4-BE49-F238E27FC236}">
                <a16:creationId xmlns:a16="http://schemas.microsoft.com/office/drawing/2014/main" id="{85ABCCB5-36DF-4D0F-B515-E526331A7E86}"/>
              </a:ext>
            </a:extLst>
          </p:cNvPr>
          <p:cNvCxnSpPr>
            <a:cxnSpLocks/>
            <a:stCxn id="6" idx="2"/>
            <a:endCxn id="9" idx="0"/>
          </p:cNvCxnSpPr>
          <p:nvPr/>
        </p:nvCxnSpPr>
        <p:spPr>
          <a:xfrm>
            <a:off x="3802673" y="3056513"/>
            <a:ext cx="0" cy="312941"/>
          </a:xfrm>
          <a:prstGeom prst="straightConnector1">
            <a:avLst/>
          </a:prstGeom>
          <a:ln w="38100">
            <a:solidFill>
              <a:srgbClr val="25867A"/>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Neutrino oscillation studies with reactors | Nature Communications">
            <a:extLst>
              <a:ext uri="{FF2B5EF4-FFF2-40B4-BE49-F238E27FC236}">
                <a16:creationId xmlns:a16="http://schemas.microsoft.com/office/drawing/2014/main" id="{67C64C0E-2F8E-460D-B662-568538937B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9122" y="3518053"/>
            <a:ext cx="2107102" cy="104893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CB528524-05A4-4075-AFBD-6380D22088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5071" y="5232069"/>
            <a:ext cx="1735204" cy="114589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A picture containing text, clouds, sunset&#10;&#10;Description automatically generated">
            <a:extLst>
              <a:ext uri="{FF2B5EF4-FFF2-40B4-BE49-F238E27FC236}">
                <a16:creationId xmlns:a16="http://schemas.microsoft.com/office/drawing/2014/main" id="{2A40C714-3F92-46F4-97D2-CC0ED9D8C4F2}"/>
              </a:ext>
            </a:extLst>
          </p:cNvPr>
          <p:cNvPicPr>
            <a:picLocks noChangeAspect="1"/>
          </p:cNvPicPr>
          <p:nvPr/>
        </p:nvPicPr>
        <p:blipFill rotWithShape="1">
          <a:blip r:embed="rId4">
            <a:extLst>
              <a:ext uri="{28A0092B-C50C-407E-A947-70E740481C1C}">
                <a14:useLocalDpi xmlns:a14="http://schemas.microsoft.com/office/drawing/2010/main" val="0"/>
              </a:ext>
            </a:extLst>
          </a:blip>
          <a:srcRect r="19881"/>
          <a:stretch/>
        </p:blipFill>
        <p:spPr>
          <a:xfrm>
            <a:off x="2727918" y="1828735"/>
            <a:ext cx="2149509" cy="1117873"/>
          </a:xfrm>
          <a:prstGeom prst="rect">
            <a:avLst/>
          </a:prstGeom>
        </p:spPr>
      </p:pic>
      <p:cxnSp>
        <p:nvCxnSpPr>
          <p:cNvPr id="20" name="Straight Arrow Connector 19">
            <a:extLst>
              <a:ext uri="{FF2B5EF4-FFF2-40B4-BE49-F238E27FC236}">
                <a16:creationId xmlns:a16="http://schemas.microsoft.com/office/drawing/2014/main" id="{27E58C67-34D4-447B-A285-9EAB09239C49}"/>
              </a:ext>
            </a:extLst>
          </p:cNvPr>
          <p:cNvCxnSpPr>
            <a:cxnSpLocks/>
          </p:cNvCxnSpPr>
          <p:nvPr/>
        </p:nvCxnSpPr>
        <p:spPr>
          <a:xfrm>
            <a:off x="3776520" y="4763036"/>
            <a:ext cx="0" cy="312941"/>
          </a:xfrm>
          <a:prstGeom prst="straightConnector1">
            <a:avLst/>
          </a:prstGeom>
          <a:ln w="38100">
            <a:solidFill>
              <a:srgbClr val="25867A"/>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5B62C0B7-0DBE-4A14-98F3-DE3686EFE3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3952" y="1857030"/>
            <a:ext cx="6027905" cy="4520929"/>
          </a:xfrm>
          <a:prstGeom prst="rect">
            <a:avLst/>
          </a:prstGeom>
        </p:spPr>
      </p:pic>
      <p:sp>
        <p:nvSpPr>
          <p:cNvPr id="25" name="Arrow: Right 24">
            <a:extLst>
              <a:ext uri="{FF2B5EF4-FFF2-40B4-BE49-F238E27FC236}">
                <a16:creationId xmlns:a16="http://schemas.microsoft.com/office/drawing/2014/main" id="{97225F1B-2132-42D9-8425-63F3F2E51571}"/>
              </a:ext>
            </a:extLst>
          </p:cNvPr>
          <p:cNvSpPr/>
          <p:nvPr/>
        </p:nvSpPr>
        <p:spPr>
          <a:xfrm>
            <a:off x="5385289" y="3670788"/>
            <a:ext cx="515793" cy="714212"/>
          </a:xfrm>
          <a:prstGeom prst="rightArrow">
            <a:avLst/>
          </a:prstGeom>
          <a:solidFill>
            <a:srgbClr val="258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4163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10652760" cy="904875"/>
          </a:xfrm>
        </p:spPr>
        <p:txBody>
          <a:bodyPr>
            <a:normAutofit/>
          </a:bodyPr>
          <a:lstStyle/>
          <a:p>
            <a:r>
              <a:rPr lang="en-US" sz="3200" dirty="0"/>
              <a:t>Future reactor antineutrino spectrum in JUNO</a:t>
            </a:r>
            <a:br>
              <a:rPr lang="en-US" sz="3200" dirty="0"/>
            </a:br>
            <a:r>
              <a:rPr kumimoji="0" lang="en-US" sz="13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(calculated assuming (i) 2019 yearly-averaged load factors for currently active reactors, (ii) nominal thermal powers for planned reactors and (iii) load factors for planned cores assumed to be equal to what registered in 2019 for cores of the same type/model)</a:t>
            </a:r>
            <a:endParaRPr lang="en-US" sz="3200" baseline="30000" dirty="0"/>
          </a:p>
        </p:txBody>
      </p:sp>
      <p:pic>
        <p:nvPicPr>
          <p:cNvPr id="4" name="Graphic 3">
            <a:extLst>
              <a:ext uri="{FF2B5EF4-FFF2-40B4-BE49-F238E27FC236}">
                <a16:creationId xmlns:a16="http://schemas.microsoft.com/office/drawing/2014/main" id="{0EFC0EE6-8948-4132-9AA3-4C0678484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1052" y="1216550"/>
            <a:ext cx="9269895" cy="5561937"/>
          </a:xfrm>
          <a:prstGeom prst="rect">
            <a:avLst/>
          </a:prstGeom>
        </p:spPr>
      </p:pic>
      <p:sp>
        <p:nvSpPr>
          <p:cNvPr id="3" name="Slide Number Placeholder 2">
            <a:extLst>
              <a:ext uri="{FF2B5EF4-FFF2-40B4-BE49-F238E27FC236}">
                <a16:creationId xmlns:a16="http://schemas.microsoft.com/office/drawing/2014/main" id="{C678777E-C9D3-4A81-B84A-D02605AF9BF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951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500C8-6530-476C-AAC6-7504B47BECE0}"/>
              </a:ext>
            </a:extLst>
          </p:cNvPr>
          <p:cNvSpPr>
            <a:spLocks noGrp="1"/>
          </p:cNvSpPr>
          <p:nvPr>
            <p:ph type="title"/>
          </p:nvPr>
        </p:nvSpPr>
        <p:spPr>
          <a:xfrm>
            <a:off x="838200" y="228600"/>
            <a:ext cx="10652760" cy="904875"/>
          </a:xfrm>
        </p:spPr>
        <p:txBody>
          <a:bodyPr>
            <a:normAutofit/>
          </a:bodyPr>
          <a:lstStyle/>
          <a:p>
            <a:r>
              <a:rPr lang="en-US" sz="3200" dirty="0"/>
              <a:t>Future reactor antineutrino spectrum in JUNO</a:t>
            </a:r>
            <a:br>
              <a:rPr lang="en-US" sz="3200" dirty="0"/>
            </a:br>
            <a:r>
              <a:rPr kumimoji="0" lang="en-US" sz="1300" b="0" i="0" u="none" strike="noStrike" kern="1200" cap="none" spc="0" normalizeH="0" baseline="0" noProof="0" dirty="0">
                <a:ln>
                  <a:noFill/>
                </a:ln>
                <a:solidFill>
                  <a:prstClr val="black"/>
                </a:solidFill>
                <a:effectLst/>
                <a:uLnTx/>
                <a:uFillTx/>
                <a:latin typeface="Raleway" panose="020B0503030101060003" pitchFamily="34" charset="0"/>
                <a:ea typeface="+mj-ea"/>
                <a:cs typeface="+mj-cs"/>
              </a:rPr>
              <a:t>(calculated assuming (i) 2019 yearly-averaged load factors for currently active reactors, (ii) nominal thermal powers for planned reactors and (iii) load factors for planned cores assumed to be equal to what registered in 2019 for cores of the same type/model)</a:t>
            </a:r>
            <a:endParaRPr lang="en-US" sz="3200" baseline="30000" dirty="0"/>
          </a:p>
        </p:txBody>
      </p:sp>
      <p:pic>
        <p:nvPicPr>
          <p:cNvPr id="4" name="Graphic 3">
            <a:extLst>
              <a:ext uri="{FF2B5EF4-FFF2-40B4-BE49-F238E27FC236}">
                <a16:creationId xmlns:a16="http://schemas.microsoft.com/office/drawing/2014/main" id="{0EFC0EE6-8948-4132-9AA3-4C06784845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461052" y="1216550"/>
            <a:ext cx="9269895" cy="5561937"/>
          </a:xfrm>
          <a:prstGeom prst="rect">
            <a:avLst/>
          </a:prstGeom>
        </p:spPr>
      </p:pic>
      <p:sp>
        <p:nvSpPr>
          <p:cNvPr id="3" name="Slide Number Placeholder 2">
            <a:extLst>
              <a:ext uri="{FF2B5EF4-FFF2-40B4-BE49-F238E27FC236}">
                <a16:creationId xmlns:a16="http://schemas.microsoft.com/office/drawing/2014/main" id="{8E88EBAF-24E6-43E0-BD8A-E709CFAE2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359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C8899-610B-4329-B565-4E0EE9190914}"/>
              </a:ext>
            </a:extLst>
          </p:cNvPr>
          <p:cNvSpPr>
            <a:spLocks noGrp="1"/>
          </p:cNvSpPr>
          <p:nvPr>
            <p:ph type="ctrTitle"/>
          </p:nvPr>
        </p:nvSpPr>
        <p:spPr>
          <a:xfrm>
            <a:off x="838200" y="2006417"/>
            <a:ext cx="9954358" cy="1503546"/>
          </a:xfrm>
        </p:spPr>
        <p:txBody>
          <a:bodyPr>
            <a:normAutofit fontScale="90000"/>
          </a:bodyPr>
          <a:lstStyle/>
          <a:p>
            <a:r>
              <a:rPr lang="en-US" dirty="0"/>
              <a:t>Possible antineutrino backgrounds for solar neutrinos detection in JUNO</a:t>
            </a:r>
          </a:p>
        </p:txBody>
      </p:sp>
      <p:sp>
        <p:nvSpPr>
          <p:cNvPr id="3" name="Subtitle 2">
            <a:extLst>
              <a:ext uri="{FF2B5EF4-FFF2-40B4-BE49-F238E27FC236}">
                <a16:creationId xmlns:a16="http://schemas.microsoft.com/office/drawing/2014/main" id="{94FCECA9-51E1-4338-9FED-E8DD9B94F085}"/>
              </a:ext>
            </a:extLst>
          </p:cNvPr>
          <p:cNvSpPr>
            <a:spLocks noGrp="1"/>
          </p:cNvSpPr>
          <p:nvPr>
            <p:ph type="subTitle" idx="1"/>
          </p:nvPr>
        </p:nvSpPr>
        <p:spPr>
          <a:xfrm>
            <a:off x="838200" y="3779839"/>
            <a:ext cx="7896958" cy="917335"/>
          </a:xfrm>
        </p:spPr>
        <p:txBody>
          <a:bodyPr/>
          <a:lstStyle/>
          <a:p>
            <a:r>
              <a:rPr lang="en-US" dirty="0"/>
              <a:t>Let’s share our ideas, information and tools</a:t>
            </a:r>
          </a:p>
        </p:txBody>
      </p:sp>
    </p:spTree>
    <p:extLst>
      <p:ext uri="{BB962C8B-B14F-4D97-AF65-F5344CB8AC3E}">
        <p14:creationId xmlns:p14="http://schemas.microsoft.com/office/powerpoint/2010/main" val="266135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nimation">
            <a:hlinkClick r:id="" action="ppaction://media"/>
            <a:extLst>
              <a:ext uri="{FF2B5EF4-FFF2-40B4-BE49-F238E27FC236}">
                <a16:creationId xmlns:a16="http://schemas.microsoft.com/office/drawing/2014/main" id="{AB68E951-46DF-48D6-B638-30A7E40F673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0" y="2290448"/>
            <a:ext cx="6090070" cy="4567552"/>
          </a:xfrm>
          <a:prstGeom prst="rect">
            <a:avLst/>
          </a:prstGeom>
        </p:spPr>
      </p:pic>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70" y="228600"/>
            <a:ext cx="6954266" cy="904875"/>
          </a:xfrm>
        </p:spPr>
        <p:txBody>
          <a:bodyPr>
            <a:normAutofit fontScale="90000"/>
          </a:bodyPr>
          <a:lstStyle/>
          <a:p>
            <a:r>
              <a:rPr lang="it-IT" dirty="0" err="1"/>
              <a:t>Modeling</a:t>
            </a:r>
            <a:r>
              <a:rPr lang="it-IT" dirty="0"/>
              <a:t> </a:t>
            </a:r>
            <a:r>
              <a:rPr lang="it-IT" dirty="0" err="1"/>
              <a:t>reactor</a:t>
            </a:r>
            <a:r>
              <a:rPr lang="it-IT" dirty="0"/>
              <a:t> </a:t>
            </a:r>
            <a:r>
              <a:rPr lang="it-IT" dirty="0" err="1"/>
              <a:t>antineutrinos</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CasellaDiTesto 36">
                <a:extLst>
                  <a:ext uri="{FF2B5EF4-FFF2-40B4-BE49-F238E27FC236}">
                    <a16:creationId xmlns:a16="http://schemas.microsoft.com/office/drawing/2014/main" id="{AECF3A7C-4150-48B6-8691-67F42682CFD2}"/>
                  </a:ext>
                </a:extLst>
              </p:cNvPr>
              <p:cNvSpPr txBox="1"/>
              <p:nvPr/>
            </p:nvSpPr>
            <p:spPr>
              <a:xfrm>
                <a:off x="321369" y="1411050"/>
                <a:ext cx="3599668" cy="812210"/>
              </a:xfrm>
              <a:prstGeom prst="rect">
                <a:avLst/>
              </a:prstGeom>
              <a:noFill/>
              <a:ln>
                <a:noFill/>
              </a:ln>
            </p:spPr>
            <p:txBody>
              <a:bodyPr wrap="square" lIns="0" tIns="0" rIns="0" bIns="0" rtlCol="0">
                <a:spAutoFit/>
              </a:bodyPr>
              <a:lstStyle/>
              <a:p>
                <a:pPr marL="0" marR="0" lvl="0" indent="0" algn="l" defTabSz="434477" rtl="0" eaLnBrk="1" fontAlgn="base" latinLnBrk="0" hangingPunct="0">
                  <a:lnSpc>
                    <a:spcPct val="94000"/>
                  </a:lnSpc>
                  <a:spcBef>
                    <a:spcPct val="0"/>
                  </a:spcBef>
                  <a:spcAft>
                    <a:spcPct val="0"/>
                  </a:spcAft>
                  <a:buClr>
                    <a:srgbClr val="000000"/>
                  </a:buClr>
                  <a:buSzPct val="100000"/>
                  <a:buFont typeface="Times New Roman" pitchFamily="16" charset="0"/>
                  <a:buNone/>
                  <a:tabLst/>
                  <a:defRPr/>
                </a:pPr>
                <a14:m>
                  <m:oMathPara xmlns:m="http://schemas.openxmlformats.org/officeDocument/2006/math">
                    <m:oMathParaPr>
                      <m:jc m:val="centerGroup"/>
                    </m:oMathParaPr>
                    <m:oMath xmlns:m="http://schemas.openxmlformats.org/officeDocument/2006/math">
                      <m:r>
                        <a:rPr lang="it-IT" sz="2000" i="1">
                          <a:solidFill>
                            <a:srgbClr val="000000"/>
                          </a:solidFill>
                          <a:latin typeface="Cambria Math" panose="02040503050406030204" pitchFamily="18" charset="0"/>
                        </a:rPr>
                        <m:t>𝐿</m:t>
                      </m:r>
                      <m:d>
                        <m:d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dPr>
                        <m:e>
                          <m:sSub>
                            <m:sSub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𝐸</m:t>
                              </m:r>
                            </m:e>
                            <m:sub>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𝜈</m:t>
                              </m:r>
                            </m:sub>
                          </m:sSub>
                        </m:e>
                      </m:d>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rPr>
                        <m:t>=</m:t>
                      </m:r>
                      <m:sSub>
                        <m:sSub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𝑃</m:t>
                          </m:r>
                        </m:e>
                        <m:sub>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𝑡h</m:t>
                          </m:r>
                        </m:sub>
                      </m:sSub>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rPr>
                        <m:t> </m:t>
                      </m:r>
                      <m:r>
                        <m:rPr>
                          <m:sty m:val="p"/>
                        </m:rP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rPr>
                        <m:t>LF</m:t>
                      </m:r>
                      <m:r>
                        <a:rPr kumimoji="0" lang="it-IT" sz="2000" b="0" i="0" u="none" strike="noStrike" kern="1200" cap="none" spc="0" normalizeH="0" baseline="0" noProof="0" smtClean="0">
                          <a:ln>
                            <a:noFill/>
                          </a:ln>
                          <a:solidFill>
                            <a:srgbClr val="000000"/>
                          </a:solidFill>
                          <a:effectLst/>
                          <a:uLnTx/>
                          <a:uFillTx/>
                          <a:latin typeface="Cambria Math" panose="02040503050406030204" pitchFamily="18" charset="0"/>
                        </a:rPr>
                        <m:t> </m:t>
                      </m:r>
                      <m:nary>
                        <m:naryPr>
                          <m:chr m:val="∑"/>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𝑖</m:t>
                          </m:r>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=1</m:t>
                          </m:r>
                        </m:sub>
                        <m:sup>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4</m:t>
                          </m:r>
                        </m:sup>
                        <m:e>
                          <m:f>
                            <m:f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fPr>
                            <m:num>
                              <m:sSub>
                                <m:sSub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𝑝</m:t>
                                  </m:r>
                                </m:e>
                                <m:sub>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num>
                            <m:den>
                              <m:sSub>
                                <m:sSub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ctrlPr>
                                </m:sSubPr>
                                <m:e>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𝑄</m:t>
                                  </m:r>
                                </m:e>
                                <m:sub>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rPr>
                                    <m:t>𝑖</m:t>
                                  </m:r>
                                </m:sub>
                              </m:sSub>
                            </m:den>
                          </m:f>
                          <m: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t>𝜆</m:t>
                          </m:r>
                          <m:d>
                            <m:dPr>
                              <m:ctrlPr>
                                <a:rPr kumimoji="0" lang="it-IT" sz="2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rPr>
                              </m:ctrlPr>
                            </m:dPr>
                            <m:e>
                              <m:sSub>
                                <m:sSubPr>
                                  <m:ctrlPr>
                                    <a:rPr kumimoji="0" lang="it-IT" sz="2000" b="0" i="1" u="none" strike="noStrike" kern="1200" cap="none" spc="0" normalizeH="0" baseline="0" noProof="0">
                                      <a:ln>
                                        <a:noFill/>
                                      </a:ln>
                                      <a:solidFill>
                                        <a:srgbClr val="000000"/>
                                      </a:solidFill>
                                      <a:effectLst/>
                                      <a:uLnTx/>
                                      <a:uFillTx/>
                                      <a:latin typeface="Cambria Math" panose="02040503050406030204" pitchFamily="18" charset="0"/>
                                    </a:rPr>
                                  </m:ctrlPr>
                                </m:sSubPr>
                                <m:e>
                                  <m:r>
                                    <a:rPr kumimoji="0" lang="it-IT" sz="2000" b="0" i="1" u="none" strike="noStrike" kern="1200" cap="none" spc="0" normalizeH="0" baseline="0" noProof="0">
                                      <a:ln>
                                        <a:noFill/>
                                      </a:ln>
                                      <a:solidFill>
                                        <a:srgbClr val="000000"/>
                                      </a:solidFill>
                                      <a:effectLst/>
                                      <a:uLnTx/>
                                      <a:uFillTx/>
                                      <a:latin typeface="Cambria Math" panose="02040503050406030204" pitchFamily="18" charset="0"/>
                                    </a:rPr>
                                    <m:t>𝐸</m:t>
                                  </m:r>
                                </m:e>
                                <m:sub>
                                  <m:r>
                                    <a:rPr kumimoji="0" lang="it-IT" sz="2000" b="0" i="1" u="none" strike="noStrike" kern="1200" cap="none" spc="0" normalizeH="0" baseline="0" noProof="0">
                                      <a:ln>
                                        <a:noFill/>
                                      </a:ln>
                                      <a:solidFill>
                                        <a:srgbClr val="000000"/>
                                      </a:solidFill>
                                      <a:effectLst/>
                                      <a:uLnTx/>
                                      <a:uFillTx/>
                                      <a:latin typeface="Cambria Math" panose="02040503050406030204" pitchFamily="18" charset="0"/>
                                      <a:ea typeface="Cambria Math" panose="02040503050406030204" pitchFamily="18" charset="0"/>
                                    </a:rPr>
                                    <m:t>𝜈</m:t>
                                  </m:r>
                                </m:sub>
                              </m:sSub>
                            </m:e>
                          </m:d>
                        </m:e>
                      </m:nary>
                    </m:oMath>
                  </m:oMathPara>
                </a14:m>
                <a:endParaRPr kumimoji="0" lang="en-US" sz="2000" b="0" i="0" u="none" strike="noStrike" kern="1200" cap="none" spc="0" normalizeH="0" baseline="0" noProof="0" dirty="0">
                  <a:ln>
                    <a:noFill/>
                  </a:ln>
                  <a:solidFill>
                    <a:srgbClr val="000000"/>
                  </a:solidFill>
                  <a:effectLst/>
                  <a:uLnTx/>
                  <a:uFillTx/>
                  <a:latin typeface="Arial"/>
                </a:endParaRPr>
              </a:p>
            </p:txBody>
          </p:sp>
        </mc:Choice>
        <mc:Fallback xmlns="">
          <p:sp>
            <p:nvSpPr>
              <p:cNvPr id="6" name="CasellaDiTesto 36">
                <a:extLst>
                  <a:ext uri="{FF2B5EF4-FFF2-40B4-BE49-F238E27FC236}">
                    <a16:creationId xmlns:a16="http://schemas.microsoft.com/office/drawing/2014/main" id="{AECF3A7C-4150-48B6-8691-67F42682CFD2}"/>
                  </a:ext>
                </a:extLst>
              </p:cNvPr>
              <p:cNvSpPr txBox="1">
                <a:spLocks noRot="1" noChangeAspect="1" noMove="1" noResize="1" noEditPoints="1" noAdjustHandles="1" noChangeArrowheads="1" noChangeShapeType="1" noTextEdit="1"/>
              </p:cNvSpPr>
              <p:nvPr/>
            </p:nvSpPr>
            <p:spPr>
              <a:xfrm>
                <a:off x="321369" y="1411050"/>
                <a:ext cx="3599668" cy="812210"/>
              </a:xfrm>
              <a:prstGeom prst="rect">
                <a:avLst/>
              </a:prstGeom>
              <a:blipFill>
                <a:blip r:embed="rId5"/>
                <a:stretch>
                  <a:fillRect t="-746"/>
                </a:stretch>
              </a:blipFill>
              <a:ln>
                <a:noFill/>
              </a:ln>
            </p:spPr>
            <p:txBody>
              <a:bodyPr/>
              <a:lstStyle/>
              <a:p>
                <a:r>
                  <a:rPr lang="en-US">
                    <a:noFill/>
                  </a:rPr>
                  <a:t> </a:t>
                </a:r>
              </a:p>
            </p:txBody>
          </p:sp>
        </mc:Fallback>
      </mc:AlternateContent>
      <p:graphicFrame>
        <p:nvGraphicFramePr>
          <p:cNvPr id="8" name="Tabella 14">
            <a:extLst>
              <a:ext uri="{FF2B5EF4-FFF2-40B4-BE49-F238E27FC236}">
                <a16:creationId xmlns:a16="http://schemas.microsoft.com/office/drawing/2014/main" id="{6F5E5F09-26B5-4F4B-84F4-CCB9A633D7AC}"/>
              </a:ext>
            </a:extLst>
          </p:cNvPr>
          <p:cNvGraphicFramePr>
            <a:graphicFrameLocks noGrp="1"/>
          </p:cNvGraphicFramePr>
          <p:nvPr>
            <p:extLst>
              <p:ext uri="{D42A27DB-BD31-4B8C-83A1-F6EECF244321}">
                <p14:modId xmlns:p14="http://schemas.microsoft.com/office/powerpoint/2010/main" val="2507822590"/>
              </p:ext>
            </p:extLst>
          </p:nvPr>
        </p:nvGraphicFramePr>
        <p:xfrm>
          <a:off x="242239" y="4766400"/>
          <a:ext cx="5527922" cy="1764000"/>
        </p:xfrm>
        <a:graphic>
          <a:graphicData uri="http://schemas.openxmlformats.org/drawingml/2006/table">
            <a:tbl>
              <a:tblPr>
                <a:tableStyleId>{9D7B26C5-4107-4FEC-AEDC-1716B250A1EF}</a:tableStyleId>
              </a:tblPr>
              <a:tblGrid>
                <a:gridCol w="2027830">
                  <a:extLst>
                    <a:ext uri="{9D8B030D-6E8A-4147-A177-3AD203B41FA5}">
                      <a16:colId xmlns:a16="http://schemas.microsoft.com/office/drawing/2014/main" val="20000"/>
                    </a:ext>
                  </a:extLst>
                </a:gridCol>
                <a:gridCol w="1750046">
                  <a:extLst>
                    <a:ext uri="{9D8B030D-6E8A-4147-A177-3AD203B41FA5}">
                      <a16:colId xmlns:a16="http://schemas.microsoft.com/office/drawing/2014/main" val="3174380769"/>
                    </a:ext>
                  </a:extLst>
                </a:gridCol>
                <a:gridCol w="1750046">
                  <a:extLst>
                    <a:ext uri="{9D8B030D-6E8A-4147-A177-3AD203B41FA5}">
                      <a16:colId xmlns:a16="http://schemas.microsoft.com/office/drawing/2014/main" val="20001"/>
                    </a:ext>
                  </a:extLst>
                </a:gridCol>
              </a:tblGrid>
              <a:tr h="364964">
                <a:tc>
                  <a:txBody>
                    <a:bodyPr/>
                    <a:lstStyle/>
                    <a:p>
                      <a:pPr algn="ctr" fontAlgn="ctr"/>
                      <a:r>
                        <a:rPr lang="it-IT" sz="1800" b="1" u="none" strike="noStrike" dirty="0">
                          <a:solidFill>
                            <a:schemeClr val="tx1"/>
                          </a:solidFill>
                        </a:rPr>
                        <a:t>Fissile isotope</a:t>
                      </a:r>
                      <a:endParaRPr lang="it-IT" sz="1800" b="1" i="0" u="none" strike="noStrike" dirty="0">
                        <a:solidFill>
                          <a:schemeClr val="tx1"/>
                        </a:solidFill>
                        <a:latin typeface="Calibri"/>
                      </a:endParaRPr>
                    </a:p>
                  </a:txBody>
                  <a:tcPr marL="0" marR="0" marT="0" marB="0" anchor="ctr"/>
                </a:tc>
                <a:tc>
                  <a:txBody>
                    <a:bodyPr/>
                    <a:lstStyle/>
                    <a:p>
                      <a:pPr algn="ctr" fontAlgn="ctr"/>
                      <a:r>
                        <a:rPr lang="it-IT" sz="1800" b="1" u="none" strike="noStrike" baseline="0" dirty="0" err="1">
                          <a:solidFill>
                            <a:schemeClr val="tx1"/>
                          </a:solidFill>
                        </a:rPr>
                        <a:t>Typical</a:t>
                      </a:r>
                      <a:r>
                        <a:rPr lang="it-IT" sz="1800" b="1" u="none" strike="noStrike" baseline="0" dirty="0">
                          <a:solidFill>
                            <a:schemeClr val="tx1"/>
                          </a:solidFill>
                        </a:rPr>
                        <a:t> </a:t>
                      </a:r>
                      <a:r>
                        <a:rPr lang="it-IT" sz="1800" b="1" u="none" strike="noStrike" baseline="0" dirty="0" err="1">
                          <a:solidFill>
                            <a:schemeClr val="tx1"/>
                          </a:solidFill>
                        </a:rPr>
                        <a:t>p</a:t>
                      </a:r>
                      <a:r>
                        <a:rPr lang="it-IT" sz="1800" b="1" u="none" strike="noStrike" baseline="-25000" dirty="0" err="1">
                          <a:solidFill>
                            <a:schemeClr val="tx1"/>
                          </a:solidFill>
                        </a:rPr>
                        <a:t>i</a:t>
                      </a:r>
                      <a:r>
                        <a:rPr lang="it-IT" sz="1800" b="1" u="none" strike="noStrike" baseline="0" dirty="0">
                          <a:solidFill>
                            <a:schemeClr val="tx1"/>
                          </a:solidFill>
                        </a:rPr>
                        <a:t> [%]</a:t>
                      </a:r>
                      <a:endParaRPr lang="it-IT" sz="1800" b="1" i="1" u="none" strike="noStrike" baseline="0" dirty="0">
                        <a:solidFill>
                          <a:schemeClr val="tx1"/>
                        </a:solidFill>
                        <a:latin typeface="Calibri"/>
                      </a:endParaRPr>
                    </a:p>
                  </a:txBody>
                  <a:tcPr marL="0" marR="0" marT="0" marB="0" anchor="ctr"/>
                </a:tc>
                <a:tc>
                  <a:txBody>
                    <a:bodyPr/>
                    <a:lstStyle/>
                    <a:p>
                      <a:pPr algn="ctr" fontAlgn="ctr"/>
                      <a:r>
                        <a:rPr lang="it-IT" sz="1800" b="1" u="none" strike="noStrike" dirty="0" err="1">
                          <a:solidFill>
                            <a:schemeClr val="tx1"/>
                          </a:solidFill>
                        </a:rPr>
                        <a:t>Q</a:t>
                      </a:r>
                      <a:r>
                        <a:rPr lang="it-IT" sz="1800" b="1" u="none" strike="noStrike" baseline="-25000" dirty="0" err="1">
                          <a:solidFill>
                            <a:schemeClr val="tx1"/>
                          </a:solidFill>
                        </a:rPr>
                        <a:t>i</a:t>
                      </a:r>
                      <a:r>
                        <a:rPr lang="it-IT" sz="1800" b="1" u="none" strike="noStrike" baseline="-25000" dirty="0">
                          <a:solidFill>
                            <a:schemeClr val="tx1"/>
                          </a:solidFill>
                        </a:rPr>
                        <a:t> </a:t>
                      </a:r>
                      <a:r>
                        <a:rPr lang="it-IT" sz="1800" b="1" u="none" strike="noStrike" dirty="0">
                          <a:solidFill>
                            <a:schemeClr val="tx1"/>
                          </a:solidFill>
                        </a:rPr>
                        <a:t>[</a:t>
                      </a:r>
                      <a:r>
                        <a:rPr lang="it-IT" sz="1800" b="1" u="none" strike="noStrike" dirty="0" err="1">
                          <a:solidFill>
                            <a:schemeClr val="tx1"/>
                          </a:solidFill>
                        </a:rPr>
                        <a:t>MeV</a:t>
                      </a:r>
                      <a:r>
                        <a:rPr lang="it-IT" sz="1800" b="1" u="none" strike="noStrike" dirty="0">
                          <a:solidFill>
                            <a:schemeClr val="tx1"/>
                          </a:solidFill>
                        </a:rPr>
                        <a:t>/</a:t>
                      </a:r>
                      <a:r>
                        <a:rPr lang="it-IT" sz="1800" b="1" u="none" strike="noStrike" dirty="0" err="1">
                          <a:solidFill>
                            <a:schemeClr val="tx1"/>
                          </a:solidFill>
                        </a:rPr>
                        <a:t>fission</a:t>
                      </a:r>
                      <a:r>
                        <a:rPr lang="it-IT" sz="1800" b="1" u="none" strike="noStrike" dirty="0">
                          <a:solidFill>
                            <a:schemeClr val="tx1"/>
                          </a:solidFill>
                        </a:rPr>
                        <a:t>]</a:t>
                      </a:r>
                      <a:endParaRPr lang="it-IT" sz="1800" b="1" i="1" u="none" strike="noStrike" dirty="0">
                        <a:solidFill>
                          <a:schemeClr val="tx1"/>
                        </a:solidFill>
                        <a:latin typeface="Calibri"/>
                      </a:endParaRPr>
                    </a:p>
                  </a:txBody>
                  <a:tcPr marL="0" marR="0" marT="0" marB="0" anchor="ctr"/>
                </a:tc>
                <a:extLst>
                  <a:ext uri="{0D108BD9-81ED-4DB2-BD59-A6C34878D82A}">
                    <a16:rowId xmlns:a16="http://schemas.microsoft.com/office/drawing/2014/main" val="10000"/>
                  </a:ext>
                </a:extLst>
              </a:tr>
              <a:tr h="349759">
                <a:tc>
                  <a:txBody>
                    <a:bodyPr/>
                    <a:lstStyle/>
                    <a:p>
                      <a:pPr algn="ctr" fontAlgn="ctr"/>
                      <a:r>
                        <a:rPr lang="it-IT" sz="1800" b="0" u="none" strike="noStrike" baseline="30000" dirty="0">
                          <a:solidFill>
                            <a:schemeClr val="tx1"/>
                          </a:solidFill>
                        </a:rPr>
                        <a:t>235</a:t>
                      </a:r>
                      <a:r>
                        <a:rPr lang="it-IT" sz="1800" b="0" u="none" strike="noStrike" dirty="0">
                          <a:solidFill>
                            <a:schemeClr val="tx1"/>
                          </a:solidFill>
                        </a:rPr>
                        <a:t>U</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55%</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202.36 ± 0.26</a:t>
                      </a:r>
                      <a:endParaRPr lang="it-IT" sz="1800" b="0" i="0" u="none" strike="noStrike" dirty="0">
                        <a:solidFill>
                          <a:schemeClr val="tx1"/>
                        </a:solidFill>
                        <a:latin typeface="Calibri"/>
                      </a:endParaRPr>
                    </a:p>
                  </a:txBody>
                  <a:tcPr marL="0" marR="0" marT="0" marB="0" anchor="ctr"/>
                </a:tc>
                <a:extLst>
                  <a:ext uri="{0D108BD9-81ED-4DB2-BD59-A6C34878D82A}">
                    <a16:rowId xmlns:a16="http://schemas.microsoft.com/office/drawing/2014/main" val="10001"/>
                  </a:ext>
                </a:extLst>
              </a:tr>
              <a:tr h="349759">
                <a:tc>
                  <a:txBody>
                    <a:bodyPr/>
                    <a:lstStyle/>
                    <a:p>
                      <a:pPr algn="ctr" fontAlgn="ctr"/>
                      <a:r>
                        <a:rPr lang="it-IT" sz="1800" b="0" u="none" strike="noStrike" baseline="30000">
                          <a:solidFill>
                            <a:schemeClr val="tx1"/>
                          </a:solidFill>
                        </a:rPr>
                        <a:t>238</a:t>
                      </a:r>
                      <a:r>
                        <a:rPr lang="it-IT" sz="1800" b="0" u="none" strike="noStrike">
                          <a:solidFill>
                            <a:schemeClr val="tx1"/>
                          </a:solidFill>
                        </a:rPr>
                        <a:t>U</a:t>
                      </a:r>
                      <a:endParaRPr lang="it-IT" sz="1800" b="0" i="0" u="none" strike="noStrike">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10%</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205.99 ± 0.52</a:t>
                      </a:r>
                      <a:endParaRPr lang="it-IT" sz="1800" b="0" i="0" u="none" strike="noStrike" dirty="0">
                        <a:solidFill>
                          <a:schemeClr val="tx1"/>
                        </a:solidFill>
                        <a:latin typeface="Calibri"/>
                      </a:endParaRPr>
                    </a:p>
                  </a:txBody>
                  <a:tcPr marL="0" marR="0" marT="0" marB="0" anchor="ctr"/>
                </a:tc>
                <a:extLst>
                  <a:ext uri="{0D108BD9-81ED-4DB2-BD59-A6C34878D82A}">
                    <a16:rowId xmlns:a16="http://schemas.microsoft.com/office/drawing/2014/main" val="10002"/>
                  </a:ext>
                </a:extLst>
              </a:tr>
              <a:tr h="349759">
                <a:tc>
                  <a:txBody>
                    <a:bodyPr/>
                    <a:lstStyle/>
                    <a:p>
                      <a:pPr algn="ctr" fontAlgn="ctr"/>
                      <a:r>
                        <a:rPr lang="it-IT" sz="1800" b="0" u="none" strike="noStrike" baseline="30000" dirty="0">
                          <a:solidFill>
                            <a:schemeClr val="tx1"/>
                          </a:solidFill>
                        </a:rPr>
                        <a:t>239</a:t>
                      </a:r>
                      <a:r>
                        <a:rPr lang="it-IT" sz="1800" b="0" u="none" strike="noStrike" dirty="0">
                          <a:solidFill>
                            <a:schemeClr val="tx1"/>
                          </a:solidFill>
                        </a:rPr>
                        <a:t>Pu</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30%</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211.12 ± 0.34</a:t>
                      </a:r>
                      <a:endParaRPr lang="it-IT" sz="1800" b="0" i="0" u="none" strike="noStrike" dirty="0">
                        <a:solidFill>
                          <a:schemeClr val="tx1"/>
                        </a:solidFill>
                        <a:latin typeface="Calibri"/>
                      </a:endParaRPr>
                    </a:p>
                  </a:txBody>
                  <a:tcPr marL="0" marR="0" marT="0" marB="0" anchor="ctr"/>
                </a:tc>
                <a:extLst>
                  <a:ext uri="{0D108BD9-81ED-4DB2-BD59-A6C34878D82A}">
                    <a16:rowId xmlns:a16="http://schemas.microsoft.com/office/drawing/2014/main" val="10003"/>
                  </a:ext>
                </a:extLst>
              </a:tr>
              <a:tr h="349759">
                <a:tc>
                  <a:txBody>
                    <a:bodyPr/>
                    <a:lstStyle/>
                    <a:p>
                      <a:pPr algn="ctr" fontAlgn="ctr"/>
                      <a:r>
                        <a:rPr lang="it-IT" sz="1800" b="0" u="none" strike="noStrike" baseline="30000" dirty="0">
                          <a:solidFill>
                            <a:schemeClr val="tx1"/>
                          </a:solidFill>
                        </a:rPr>
                        <a:t>241</a:t>
                      </a:r>
                      <a:r>
                        <a:rPr lang="it-IT" sz="1800" b="0" u="none" strike="noStrike" dirty="0">
                          <a:solidFill>
                            <a:schemeClr val="tx1"/>
                          </a:solidFill>
                        </a:rPr>
                        <a:t>Pu</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5%</a:t>
                      </a:r>
                      <a:endParaRPr lang="it-IT" sz="1800" b="0" i="0" u="none" strike="noStrike" dirty="0">
                        <a:solidFill>
                          <a:schemeClr val="tx1"/>
                        </a:solidFill>
                        <a:latin typeface="Calibri"/>
                      </a:endParaRPr>
                    </a:p>
                  </a:txBody>
                  <a:tcPr marL="0" marR="0" marT="0" marB="0" anchor="ctr"/>
                </a:tc>
                <a:tc>
                  <a:txBody>
                    <a:bodyPr/>
                    <a:lstStyle/>
                    <a:p>
                      <a:pPr algn="ctr" fontAlgn="ctr"/>
                      <a:r>
                        <a:rPr lang="it-IT" sz="1800" b="0" u="none" strike="noStrike" dirty="0">
                          <a:solidFill>
                            <a:schemeClr val="tx1"/>
                          </a:solidFill>
                        </a:rPr>
                        <a:t>214.26 ± 0.33</a:t>
                      </a:r>
                      <a:endParaRPr lang="it-IT" sz="1800" b="0" i="0" u="none" strike="noStrike" dirty="0">
                        <a:solidFill>
                          <a:schemeClr val="tx1"/>
                        </a:solidFill>
                        <a:latin typeface="Calibri"/>
                      </a:endParaRPr>
                    </a:p>
                  </a:txBody>
                  <a:tcPr marL="0" marR="0" marT="0" marB="0" anchor="ct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CasellaDiTesto 36">
                <a:extLst>
                  <a:ext uri="{FF2B5EF4-FFF2-40B4-BE49-F238E27FC236}">
                    <a16:creationId xmlns:a16="http://schemas.microsoft.com/office/drawing/2014/main" id="{64F41EEB-DD29-4B1F-B135-30DFE6A83B6D}"/>
                  </a:ext>
                </a:extLst>
              </p:cNvPr>
              <p:cNvSpPr txBox="1"/>
              <p:nvPr/>
            </p:nvSpPr>
            <p:spPr>
              <a:xfrm>
                <a:off x="3866358" y="1411050"/>
                <a:ext cx="3599668" cy="870751"/>
              </a:xfrm>
              <a:prstGeom prst="rect">
                <a:avLst/>
              </a:prstGeom>
              <a:noFill/>
              <a:ln>
                <a:noFill/>
              </a:ln>
            </p:spPr>
            <p:txBody>
              <a:bodyPr wrap="square" lIns="0" tIns="0" rIns="0" bIns="0" rtlCol="0">
                <a:spAutoFit/>
              </a:bodyPr>
              <a:lstStyle/>
              <a:p>
                <a:pPr lvl="0" defTabSz="434477" fontAlgn="base" hangingPunct="0">
                  <a:lnSpc>
                    <a:spcPct val="94000"/>
                  </a:lnSpc>
                  <a:spcBef>
                    <a:spcPct val="0"/>
                  </a:spcBef>
                  <a:spcAft>
                    <a:spcPct val="0"/>
                  </a:spcAft>
                  <a:buClr>
                    <a:srgbClr val="000000"/>
                  </a:buClr>
                  <a:buSzPct val="100000"/>
                  <a:defRPr/>
                </a:pPr>
                <a14:m>
                  <m:oMathPara xmlns:m="http://schemas.openxmlformats.org/officeDocument/2006/math">
                    <m:oMathParaPr>
                      <m:jc m:val="centerGroup"/>
                    </m:oMathParaPr>
                    <m:oMath xmlns:m="http://schemas.openxmlformats.org/officeDocument/2006/math">
                      <m:sSub>
                        <m:sSubPr>
                          <m:ctrlPr>
                            <a:rPr lang="en-US" sz="2000" b="0" i="1" smtClean="0">
                              <a:solidFill>
                                <a:srgbClr val="000000"/>
                              </a:solidFill>
                              <a:latin typeface="Cambria Math" panose="02040503050406030204" pitchFamily="18" charset="0"/>
                              <a:ea typeface="Cambria Math" panose="02040503050406030204" pitchFamily="18" charset="0"/>
                            </a:rPr>
                          </m:ctrlPr>
                        </m:sSubPr>
                        <m:e>
                          <m:r>
                            <a:rPr lang="it-IT" sz="2000" i="1" smtClean="0">
                              <a:solidFill>
                                <a:srgbClr val="000000"/>
                              </a:solidFill>
                              <a:latin typeface="Cambria Math" panose="02040503050406030204" pitchFamily="18" charset="0"/>
                              <a:ea typeface="Cambria Math" panose="02040503050406030204" pitchFamily="18" charset="0"/>
                            </a:rPr>
                            <m:t>𝜆</m:t>
                          </m:r>
                        </m:e>
                        <m:sub>
                          <m:r>
                            <a:rPr lang="en-US" sz="2000" b="0" i="1" smtClean="0">
                              <a:solidFill>
                                <a:srgbClr val="000000"/>
                              </a:solidFill>
                              <a:latin typeface="Cambria Math" panose="02040503050406030204" pitchFamily="18" charset="0"/>
                              <a:ea typeface="Cambria Math" panose="02040503050406030204" pitchFamily="18" charset="0"/>
                            </a:rPr>
                            <m:t>𝑖</m:t>
                          </m:r>
                        </m:sub>
                      </m:sSub>
                      <m:d>
                        <m:dPr>
                          <m:ctrlPr>
                            <a:rPr lang="it-IT" sz="2000" i="1">
                              <a:solidFill>
                                <a:srgbClr val="000000"/>
                              </a:solidFill>
                              <a:latin typeface="Cambria Math" panose="02040503050406030204" pitchFamily="18" charset="0"/>
                              <a:ea typeface="Cambria Math" panose="02040503050406030204" pitchFamily="18" charset="0"/>
                            </a:rPr>
                          </m:ctrlPr>
                        </m:dPr>
                        <m:e>
                          <m:sSub>
                            <m:sSubPr>
                              <m:ctrlPr>
                                <a:rPr lang="it-IT" sz="2000" i="1">
                                  <a:solidFill>
                                    <a:srgbClr val="000000"/>
                                  </a:solidFill>
                                  <a:latin typeface="Cambria Math" panose="02040503050406030204" pitchFamily="18" charset="0"/>
                                </a:rPr>
                              </m:ctrlPr>
                            </m:sSubPr>
                            <m:e>
                              <m:r>
                                <a:rPr lang="it-IT" sz="2000" i="1">
                                  <a:solidFill>
                                    <a:srgbClr val="000000"/>
                                  </a:solidFill>
                                  <a:latin typeface="Cambria Math" panose="02040503050406030204" pitchFamily="18" charset="0"/>
                                </a:rPr>
                                <m:t>𝐸</m:t>
                              </m:r>
                            </m:e>
                            <m:sub>
                              <m:r>
                                <a:rPr lang="it-IT" sz="2000" i="1">
                                  <a:solidFill>
                                    <a:srgbClr val="000000"/>
                                  </a:solidFill>
                                  <a:latin typeface="Cambria Math" panose="02040503050406030204" pitchFamily="18" charset="0"/>
                                  <a:ea typeface="Cambria Math" panose="02040503050406030204" pitchFamily="18" charset="0"/>
                                </a:rPr>
                                <m:t>𝜈</m:t>
                              </m:r>
                            </m:sub>
                          </m:sSub>
                        </m:e>
                      </m:d>
                      <m:r>
                        <a:rPr lang="en-US" sz="2000" b="0" i="0" smtClean="0">
                          <a:solidFill>
                            <a:srgbClr val="000000"/>
                          </a:solidFill>
                          <a:latin typeface="Cambria Math" panose="02040503050406030204" pitchFamily="18" charset="0"/>
                          <a:ea typeface="Cambria Math" panose="02040503050406030204" pitchFamily="18" charset="0"/>
                        </a:rPr>
                        <m:t>=</m:t>
                      </m:r>
                      <m:r>
                        <m:rPr>
                          <m:sty m:val="p"/>
                        </m:rPr>
                        <a:rPr lang="en-US" sz="2000" b="0" i="0" smtClean="0">
                          <a:solidFill>
                            <a:srgbClr val="000000"/>
                          </a:solidFill>
                          <a:latin typeface="Cambria Math" panose="02040503050406030204" pitchFamily="18" charset="0"/>
                          <a:ea typeface="Cambria Math" panose="02040503050406030204" pitchFamily="18" charset="0"/>
                        </a:rPr>
                        <m:t>exp</m:t>
                      </m:r>
                      <m:r>
                        <a:rPr lang="en-US" sz="2000" b="0" i="0" smtClean="0">
                          <a:solidFill>
                            <a:srgbClr val="000000"/>
                          </a:solidFill>
                          <a:latin typeface="Cambria Math" panose="02040503050406030204" pitchFamily="18" charset="0"/>
                          <a:ea typeface="Cambria Math" panose="02040503050406030204" pitchFamily="18" charset="0"/>
                        </a:rPr>
                        <m:t>(</m:t>
                      </m:r>
                      <m:nary>
                        <m:naryPr>
                          <m:chr m:val="∑"/>
                          <m:ctrlPr>
                            <a:rPr lang="en-US" sz="2000" b="0" i="1" smtClean="0">
                              <a:solidFill>
                                <a:srgbClr val="000000"/>
                              </a:solidFill>
                              <a:latin typeface="Cambria Math" panose="02040503050406030204" pitchFamily="18" charset="0"/>
                              <a:ea typeface="Cambria Math" panose="02040503050406030204" pitchFamily="18" charset="0"/>
                            </a:rPr>
                          </m:ctrlPr>
                        </m:naryPr>
                        <m:sub>
                          <m:r>
                            <m:rPr>
                              <m:brk m:alnAt="23"/>
                            </m:rPr>
                            <a:rPr lang="en-US" sz="2000" b="0" i="1" smtClean="0">
                              <a:solidFill>
                                <a:srgbClr val="000000"/>
                              </a:solidFill>
                              <a:latin typeface="Cambria Math" panose="02040503050406030204" pitchFamily="18" charset="0"/>
                              <a:ea typeface="Cambria Math" panose="02040503050406030204" pitchFamily="18" charset="0"/>
                            </a:rPr>
                            <m:t>𝑝</m:t>
                          </m:r>
                          <m:r>
                            <a:rPr lang="en-US" sz="2000" b="0" i="1" smtClean="0">
                              <a:solidFill>
                                <a:srgbClr val="000000"/>
                              </a:solidFill>
                              <a:latin typeface="Cambria Math" panose="02040503050406030204" pitchFamily="18" charset="0"/>
                              <a:ea typeface="Cambria Math" panose="02040503050406030204" pitchFamily="18" charset="0"/>
                            </a:rPr>
                            <m:t>=1</m:t>
                          </m:r>
                        </m:sub>
                        <m:sup>
                          <m:r>
                            <a:rPr lang="en-US" sz="2000" b="0" i="1" smtClean="0">
                              <a:solidFill>
                                <a:srgbClr val="000000"/>
                              </a:solidFill>
                              <a:latin typeface="Cambria Math" panose="02040503050406030204" pitchFamily="18" charset="0"/>
                              <a:ea typeface="Cambria Math" panose="02040503050406030204" pitchFamily="18" charset="0"/>
                            </a:rPr>
                            <m:t>6</m:t>
                          </m:r>
                        </m:sup>
                        <m:e>
                          <m:sSubSup>
                            <m:sSubSupPr>
                              <m:ctrlPr>
                                <a:rPr lang="en-US" sz="2000" b="0" i="1" smtClean="0">
                                  <a:solidFill>
                                    <a:srgbClr val="000000"/>
                                  </a:solidFill>
                                  <a:latin typeface="Cambria Math" panose="02040503050406030204" pitchFamily="18" charset="0"/>
                                  <a:ea typeface="Cambria Math" panose="02040503050406030204" pitchFamily="18" charset="0"/>
                                </a:rPr>
                              </m:ctrlPr>
                            </m:sSubSupPr>
                            <m:e>
                              <m:r>
                                <a:rPr lang="en-US" sz="2000" b="0" i="1" smtClean="0">
                                  <a:solidFill>
                                    <a:srgbClr val="000000"/>
                                  </a:solidFill>
                                  <a:latin typeface="Cambria Math" panose="02040503050406030204" pitchFamily="18" charset="0"/>
                                  <a:ea typeface="Cambria Math" panose="02040503050406030204" pitchFamily="18" charset="0"/>
                                </a:rPr>
                                <m:t>𝑎</m:t>
                              </m:r>
                            </m:e>
                            <m:sub>
                              <m:r>
                                <a:rPr lang="en-US" sz="2000" b="0" i="1" smtClean="0">
                                  <a:solidFill>
                                    <a:srgbClr val="000000"/>
                                  </a:solidFill>
                                  <a:latin typeface="Cambria Math" panose="02040503050406030204" pitchFamily="18" charset="0"/>
                                  <a:ea typeface="Cambria Math" panose="02040503050406030204" pitchFamily="18" charset="0"/>
                                </a:rPr>
                                <m:t>𝑝</m:t>
                              </m:r>
                            </m:sub>
                            <m:sup>
                              <m:r>
                                <a:rPr lang="en-US" sz="2000" b="0" i="1" smtClean="0">
                                  <a:solidFill>
                                    <a:srgbClr val="000000"/>
                                  </a:solidFill>
                                  <a:latin typeface="Cambria Math" panose="02040503050406030204" pitchFamily="18" charset="0"/>
                                  <a:ea typeface="Cambria Math" panose="02040503050406030204" pitchFamily="18" charset="0"/>
                                </a:rPr>
                                <m:t>𝑖</m:t>
                              </m:r>
                            </m:sup>
                          </m:sSubSup>
                          <m:r>
                            <a:rPr lang="en-US" sz="2000" b="0" i="1" smtClean="0">
                              <a:solidFill>
                                <a:srgbClr val="000000"/>
                              </a:solidFill>
                              <a:latin typeface="Cambria Math" panose="02040503050406030204" pitchFamily="18" charset="0"/>
                              <a:ea typeface="Cambria Math" panose="02040503050406030204" pitchFamily="18" charset="0"/>
                            </a:rPr>
                            <m:t> </m:t>
                          </m:r>
                        </m:e>
                      </m:nary>
                      <m:sSubSup>
                        <m:sSubSupPr>
                          <m:ctrlPr>
                            <a:rPr lang="en-US" sz="2000" b="0" i="1" smtClean="0">
                              <a:solidFill>
                                <a:srgbClr val="000000"/>
                              </a:solidFill>
                              <a:latin typeface="Cambria Math" panose="02040503050406030204" pitchFamily="18" charset="0"/>
                              <a:ea typeface="Cambria Math" panose="02040503050406030204" pitchFamily="18" charset="0"/>
                            </a:rPr>
                          </m:ctrlPr>
                        </m:sSubSupPr>
                        <m:e>
                          <m:r>
                            <a:rPr lang="it-IT" sz="2000" i="1">
                              <a:solidFill>
                                <a:srgbClr val="000000"/>
                              </a:solidFill>
                              <a:latin typeface="Cambria Math" panose="02040503050406030204" pitchFamily="18" charset="0"/>
                            </a:rPr>
                            <m:t>𝐸</m:t>
                          </m:r>
                        </m:e>
                        <m:sub>
                          <m:r>
                            <a:rPr lang="it-IT" sz="2000" i="1">
                              <a:solidFill>
                                <a:srgbClr val="000000"/>
                              </a:solidFill>
                              <a:latin typeface="Cambria Math" panose="02040503050406030204" pitchFamily="18" charset="0"/>
                              <a:ea typeface="Cambria Math" panose="02040503050406030204" pitchFamily="18" charset="0"/>
                            </a:rPr>
                            <m:t>𝜈</m:t>
                          </m:r>
                        </m:sub>
                        <m:sup>
                          <m:r>
                            <a:rPr lang="en-US" sz="2000" b="0" i="1" smtClean="0">
                              <a:solidFill>
                                <a:srgbClr val="000000"/>
                              </a:solidFill>
                              <a:latin typeface="Cambria Math" panose="02040503050406030204" pitchFamily="18" charset="0"/>
                              <a:ea typeface="Cambria Math" panose="02040503050406030204" pitchFamily="18" charset="0"/>
                            </a:rPr>
                            <m:t>𝑝</m:t>
                          </m:r>
                          <m:r>
                            <a:rPr lang="en-US" sz="2000">
                              <a:solidFill>
                                <a:srgbClr val="000000"/>
                              </a:solidFill>
                              <a:latin typeface="Cambria Math" panose="02040503050406030204" pitchFamily="18" charset="0"/>
                              <a:ea typeface="Cambria Math" panose="02040503050406030204" pitchFamily="18" charset="0"/>
                            </a:rPr>
                            <m:t>−1</m:t>
                          </m:r>
                        </m:sup>
                      </m:sSubSup>
                      <m:r>
                        <a:rPr lang="en-US" sz="2000" b="0" i="0" smtClean="0">
                          <a:solidFill>
                            <a:srgbClr val="000000"/>
                          </a:solidFill>
                          <a:latin typeface="Cambria Math" panose="02040503050406030204" pitchFamily="18" charset="0"/>
                          <a:ea typeface="Cambria Math" panose="02040503050406030204" pitchFamily="18" charset="0"/>
                        </a:rPr>
                        <m:t> )</m:t>
                      </m:r>
                    </m:oMath>
                  </m:oMathPara>
                </a14:m>
                <a:endParaRPr kumimoji="0" lang="en-US" sz="2000" b="0" i="0" u="none" strike="noStrike" kern="1200" cap="none" spc="0" normalizeH="0" baseline="0" noProof="0" dirty="0">
                  <a:ln>
                    <a:noFill/>
                  </a:ln>
                  <a:solidFill>
                    <a:srgbClr val="000000"/>
                  </a:solidFill>
                  <a:effectLst/>
                  <a:uLnTx/>
                  <a:uFillTx/>
                  <a:latin typeface="Arial"/>
                </a:endParaRPr>
              </a:p>
            </p:txBody>
          </p:sp>
        </mc:Choice>
        <mc:Fallback xmlns="">
          <p:sp>
            <p:nvSpPr>
              <p:cNvPr id="10" name="CasellaDiTesto 36">
                <a:extLst>
                  <a:ext uri="{FF2B5EF4-FFF2-40B4-BE49-F238E27FC236}">
                    <a16:creationId xmlns:a16="http://schemas.microsoft.com/office/drawing/2014/main" id="{64F41EEB-DD29-4B1F-B135-30DFE6A83B6D}"/>
                  </a:ext>
                </a:extLst>
              </p:cNvPr>
              <p:cNvSpPr txBox="1">
                <a:spLocks noRot="1" noChangeAspect="1" noMove="1" noResize="1" noEditPoints="1" noAdjustHandles="1" noChangeArrowheads="1" noChangeShapeType="1" noTextEdit="1"/>
              </p:cNvSpPr>
              <p:nvPr/>
            </p:nvSpPr>
            <p:spPr>
              <a:xfrm>
                <a:off x="3866358" y="1411050"/>
                <a:ext cx="3599668" cy="870751"/>
              </a:xfrm>
              <a:prstGeom prst="rect">
                <a:avLst/>
              </a:prstGeom>
              <a:blipFill>
                <a:blip r:embed="rId6"/>
                <a:stretch>
                  <a:fillRect t="-1399"/>
                </a:stretch>
              </a:blipFill>
              <a:ln>
                <a:no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9917F67B-5382-409D-A504-E0A172DF33B1}"/>
              </a:ext>
            </a:extLst>
          </p:cNvPr>
          <p:cNvGrpSpPr/>
          <p:nvPr/>
        </p:nvGrpSpPr>
        <p:grpSpPr>
          <a:xfrm>
            <a:off x="7872535" y="446328"/>
            <a:ext cx="3952938" cy="755409"/>
            <a:chOff x="8538782" y="219952"/>
            <a:chExt cx="3952938" cy="755409"/>
          </a:xfrm>
        </p:grpSpPr>
        <p:pic>
          <p:nvPicPr>
            <p:cNvPr id="12" name="Picture 11">
              <a:extLst>
                <a:ext uri="{FF2B5EF4-FFF2-40B4-BE49-F238E27FC236}">
                  <a16:creationId xmlns:a16="http://schemas.microsoft.com/office/drawing/2014/main" id="{65E29950-6A0B-4D91-B156-0727839D5DB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538782" y="235862"/>
              <a:ext cx="547516" cy="723589"/>
            </a:xfrm>
            <a:prstGeom prst="rect">
              <a:avLst/>
            </a:prstGeom>
          </p:spPr>
        </p:pic>
        <p:grpSp>
          <p:nvGrpSpPr>
            <p:cNvPr id="13" name="Group 12">
              <a:extLst>
                <a:ext uri="{FF2B5EF4-FFF2-40B4-BE49-F238E27FC236}">
                  <a16:creationId xmlns:a16="http://schemas.microsoft.com/office/drawing/2014/main" id="{BE2F83CE-2B6C-4EE7-A538-E412840DD1F7}"/>
                </a:ext>
              </a:extLst>
            </p:cNvPr>
            <p:cNvGrpSpPr/>
            <p:nvPr/>
          </p:nvGrpSpPr>
          <p:grpSpPr>
            <a:xfrm>
              <a:off x="9178963" y="219952"/>
              <a:ext cx="3312757" cy="755409"/>
              <a:chOff x="9178963" y="219952"/>
              <a:chExt cx="3312757" cy="755409"/>
            </a:xfrm>
          </p:grpSpPr>
          <p:sp>
            <p:nvSpPr>
              <p:cNvPr id="14" name="Title 1">
                <a:extLst>
                  <a:ext uri="{FF2B5EF4-FFF2-40B4-BE49-F238E27FC236}">
                    <a16:creationId xmlns:a16="http://schemas.microsoft.com/office/drawing/2014/main" id="{B4B90185-CA0E-4D22-8FD0-D1347B14723A}"/>
                  </a:ext>
                </a:extLst>
              </p:cNvPr>
              <p:cNvSpPr txBox="1">
                <a:spLocks/>
              </p:cNvSpPr>
              <p:nvPr/>
            </p:nvSpPr>
            <p:spPr>
              <a:xfrm>
                <a:off x="9178963" y="219952"/>
                <a:ext cx="3312757"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Improved predictions of reactor antineutrino spectra</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Th. A. Mueller et al.</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Physical Review C (2011)</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BB1F374D-A0BC-4E1C-A023-80770EF9485F}"/>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5807FD02-87FC-4803-BA91-6FDCC5A7971C}"/>
              </a:ext>
            </a:extLst>
          </p:cNvPr>
          <p:cNvSpPr txBox="1"/>
          <p:nvPr/>
        </p:nvSpPr>
        <p:spPr>
          <a:xfrm>
            <a:off x="242239" y="2846561"/>
            <a:ext cx="6097464" cy="1067343"/>
          </a:xfrm>
          <a:prstGeom prst="rect">
            <a:avLst/>
          </a:prstGeom>
          <a:noFill/>
        </p:spPr>
        <p:txBody>
          <a:bodyPr wrap="square">
            <a:spAutoFit/>
          </a:bodyPr>
          <a:lstStyle/>
          <a:p>
            <a:pPr defTabSz="685800">
              <a:lnSpc>
                <a:spcPct val="120000"/>
              </a:lnSpc>
              <a:spcAft>
                <a:spcPts val="1350"/>
              </a:spcAft>
              <a:defRPr/>
            </a:pPr>
            <a:r>
              <a:rPr lang="en-US" sz="1800" dirty="0">
                <a:solidFill>
                  <a:srgbClr val="000000"/>
                </a:solidFill>
                <a:latin typeface="Calibri" panose="020F0502020204030204"/>
                <a:cs typeface="Calibri" panose="020F0502020204030204" pitchFamily="34" charset="0"/>
              </a:rPr>
              <a:t>In reactors, electron antineutrinos are emitted primarily from the fissions of </a:t>
            </a:r>
            <a:r>
              <a:rPr lang="en-US" sz="1800" b="1" dirty="0">
                <a:solidFill>
                  <a:srgbClr val="000000"/>
                </a:solidFill>
                <a:latin typeface="Calibri" panose="020F0502020204030204"/>
                <a:cs typeface="Calibri" panose="020F0502020204030204" pitchFamily="34" charset="0"/>
              </a:rPr>
              <a:t>four isotopes</a:t>
            </a:r>
            <a:r>
              <a:rPr lang="en-US" sz="1800" dirty="0">
                <a:solidFill>
                  <a:srgbClr val="000000"/>
                </a:solidFill>
                <a:latin typeface="Calibri" panose="020F0502020204030204"/>
                <a:cs typeface="Calibri" panose="020F0502020204030204" pitchFamily="34" charset="0"/>
              </a:rPr>
              <a:t>: </a:t>
            </a:r>
            <a:r>
              <a:rPr lang="en-US" sz="1800" b="1" baseline="30000" dirty="0">
                <a:solidFill>
                  <a:srgbClr val="000000"/>
                </a:solidFill>
                <a:latin typeface="Calibri" panose="020F0502020204030204"/>
                <a:cs typeface="Calibri" panose="020F0502020204030204" pitchFamily="34" charset="0"/>
              </a:rPr>
              <a:t>235</a:t>
            </a:r>
            <a:r>
              <a:rPr lang="en-US" sz="1800" b="1" dirty="0">
                <a:solidFill>
                  <a:srgbClr val="000000"/>
                </a:solidFill>
                <a:latin typeface="Calibri" panose="020F0502020204030204"/>
                <a:cs typeface="Calibri" panose="020F0502020204030204" pitchFamily="34" charset="0"/>
              </a:rPr>
              <a:t>U</a:t>
            </a:r>
            <a:r>
              <a:rPr lang="en-US" sz="1800" dirty="0">
                <a:solidFill>
                  <a:srgbClr val="000000"/>
                </a:solidFill>
                <a:latin typeface="Calibri" panose="020F0502020204030204"/>
                <a:cs typeface="Calibri" panose="020F0502020204030204" pitchFamily="34" charset="0"/>
              </a:rPr>
              <a:t>,</a:t>
            </a:r>
            <a:r>
              <a:rPr lang="en-US" sz="1800" b="1" dirty="0">
                <a:solidFill>
                  <a:srgbClr val="000000"/>
                </a:solidFill>
                <a:latin typeface="Calibri" panose="020F0502020204030204"/>
                <a:cs typeface="Calibri" panose="020F0502020204030204" pitchFamily="34" charset="0"/>
              </a:rPr>
              <a:t> </a:t>
            </a:r>
            <a:r>
              <a:rPr lang="en-US" sz="1800" b="1" baseline="30000" dirty="0">
                <a:solidFill>
                  <a:srgbClr val="000000"/>
                </a:solidFill>
                <a:latin typeface="Calibri" panose="020F0502020204030204"/>
                <a:cs typeface="Calibri" panose="020F0502020204030204" pitchFamily="34" charset="0"/>
              </a:rPr>
              <a:t>238</a:t>
            </a:r>
            <a:r>
              <a:rPr lang="en-US" sz="1800" b="1" dirty="0">
                <a:solidFill>
                  <a:srgbClr val="000000"/>
                </a:solidFill>
                <a:latin typeface="Calibri" panose="020F0502020204030204"/>
                <a:cs typeface="Calibri" panose="020F0502020204030204" pitchFamily="34" charset="0"/>
              </a:rPr>
              <a:t>U</a:t>
            </a:r>
            <a:r>
              <a:rPr lang="en-US" sz="1800" dirty="0">
                <a:solidFill>
                  <a:srgbClr val="000000"/>
                </a:solidFill>
                <a:latin typeface="Calibri" panose="020F0502020204030204"/>
                <a:cs typeface="Calibri" panose="020F0502020204030204" pitchFamily="34" charset="0"/>
              </a:rPr>
              <a:t>,</a:t>
            </a:r>
            <a:r>
              <a:rPr lang="en-US" sz="1800" b="1" dirty="0">
                <a:solidFill>
                  <a:srgbClr val="000000"/>
                </a:solidFill>
                <a:latin typeface="Calibri" panose="020F0502020204030204"/>
                <a:cs typeface="Calibri" panose="020F0502020204030204" pitchFamily="34" charset="0"/>
              </a:rPr>
              <a:t> </a:t>
            </a:r>
            <a:r>
              <a:rPr lang="en-US" sz="1800" b="1" baseline="30000" dirty="0">
                <a:solidFill>
                  <a:srgbClr val="000000"/>
                </a:solidFill>
                <a:latin typeface="Calibri" panose="020F0502020204030204"/>
                <a:cs typeface="Calibri" panose="020F0502020204030204" pitchFamily="34" charset="0"/>
              </a:rPr>
              <a:t>239</a:t>
            </a:r>
            <a:r>
              <a:rPr lang="en-US" sz="1800" b="1" dirty="0">
                <a:solidFill>
                  <a:srgbClr val="000000"/>
                </a:solidFill>
                <a:latin typeface="Calibri" panose="020F0502020204030204"/>
                <a:cs typeface="Calibri" panose="020F0502020204030204" pitchFamily="34" charset="0"/>
              </a:rPr>
              <a:t>Pu</a:t>
            </a:r>
            <a:r>
              <a:rPr lang="en-US" sz="1800" dirty="0">
                <a:solidFill>
                  <a:srgbClr val="000000"/>
                </a:solidFill>
                <a:latin typeface="Calibri" panose="020F0502020204030204"/>
                <a:cs typeface="Calibri" panose="020F0502020204030204" pitchFamily="34" charset="0"/>
              </a:rPr>
              <a:t>,</a:t>
            </a:r>
            <a:r>
              <a:rPr lang="en-US" sz="1800" b="1" dirty="0">
                <a:solidFill>
                  <a:srgbClr val="000000"/>
                </a:solidFill>
                <a:latin typeface="Calibri" panose="020F0502020204030204"/>
                <a:cs typeface="Calibri" panose="020F0502020204030204" pitchFamily="34" charset="0"/>
              </a:rPr>
              <a:t> </a:t>
            </a:r>
            <a:r>
              <a:rPr lang="en-US" sz="1800" dirty="0">
                <a:solidFill>
                  <a:srgbClr val="000000"/>
                </a:solidFill>
                <a:latin typeface="Calibri" panose="020F0502020204030204"/>
                <a:cs typeface="Calibri" panose="020F0502020204030204" pitchFamily="34" charset="0"/>
              </a:rPr>
              <a:t>and</a:t>
            </a:r>
            <a:r>
              <a:rPr lang="en-US" sz="1800" b="1" dirty="0">
                <a:solidFill>
                  <a:srgbClr val="000000"/>
                </a:solidFill>
                <a:latin typeface="Calibri" panose="020F0502020204030204"/>
                <a:cs typeface="Calibri" panose="020F0502020204030204" pitchFamily="34" charset="0"/>
              </a:rPr>
              <a:t> </a:t>
            </a:r>
            <a:r>
              <a:rPr lang="en-US" sz="1800" b="1" baseline="30000" dirty="0">
                <a:solidFill>
                  <a:srgbClr val="000000"/>
                </a:solidFill>
                <a:latin typeface="Calibri" panose="020F0502020204030204"/>
                <a:cs typeface="Calibri" panose="020F0502020204030204" pitchFamily="34" charset="0"/>
              </a:rPr>
              <a:t>241</a:t>
            </a:r>
            <a:r>
              <a:rPr lang="en-US" sz="1800" b="1" dirty="0">
                <a:solidFill>
                  <a:srgbClr val="000000"/>
                </a:solidFill>
                <a:latin typeface="Calibri" panose="020F0502020204030204"/>
                <a:cs typeface="Calibri" panose="020F0502020204030204" pitchFamily="34" charset="0"/>
              </a:rPr>
              <a:t>Pu</a:t>
            </a:r>
            <a:r>
              <a:rPr lang="en-US" sz="1800" dirty="0">
                <a:solidFill>
                  <a:srgbClr val="000000"/>
                </a:solidFill>
                <a:latin typeface="Calibri" panose="020F0502020204030204"/>
                <a:cs typeface="Calibri" panose="020F0502020204030204" pitchFamily="34" charset="0"/>
              </a:rPr>
              <a:t>. Fissions of </a:t>
            </a:r>
            <a:r>
              <a:rPr lang="en-US" sz="1800" b="1" dirty="0">
                <a:solidFill>
                  <a:srgbClr val="000000"/>
                </a:solidFill>
                <a:latin typeface="Calibri" panose="020F0502020204030204"/>
                <a:cs typeface="Calibri" panose="020F0502020204030204" pitchFamily="34" charset="0"/>
              </a:rPr>
              <a:t>other isotopes </a:t>
            </a:r>
            <a:r>
              <a:rPr lang="en-US" sz="1800" dirty="0">
                <a:solidFill>
                  <a:srgbClr val="000000"/>
                </a:solidFill>
                <a:latin typeface="Calibri" panose="020F0502020204030204"/>
                <a:cs typeface="Calibri" panose="020F0502020204030204" pitchFamily="34" charset="0"/>
              </a:rPr>
              <a:t>contribute </a:t>
            </a:r>
            <a:r>
              <a:rPr lang="en-US" sz="1800" b="1" dirty="0">
                <a:solidFill>
                  <a:srgbClr val="000000"/>
                </a:solidFill>
                <a:latin typeface="Calibri" panose="020F0502020204030204"/>
                <a:cs typeface="Calibri" panose="020F0502020204030204" pitchFamily="34" charset="0"/>
              </a:rPr>
              <a:t>less than 0.3%</a:t>
            </a:r>
            <a:r>
              <a:rPr lang="en-US" sz="1800" dirty="0">
                <a:solidFill>
                  <a:srgbClr val="000000"/>
                </a:solidFill>
                <a:latin typeface="Calibri" panose="020F0502020204030204"/>
                <a:cs typeface="Calibri" panose="020F0502020204030204" pitchFamily="34" charset="0"/>
              </a:rPr>
              <a:t>.</a:t>
            </a:r>
          </a:p>
        </p:txBody>
      </p:sp>
      <p:grpSp>
        <p:nvGrpSpPr>
          <p:cNvPr id="17" name="Group 16">
            <a:extLst>
              <a:ext uri="{FF2B5EF4-FFF2-40B4-BE49-F238E27FC236}">
                <a16:creationId xmlns:a16="http://schemas.microsoft.com/office/drawing/2014/main" id="{5AE98922-5DE5-41F7-AD14-F08DC1BFFC61}"/>
              </a:ext>
            </a:extLst>
          </p:cNvPr>
          <p:cNvGrpSpPr/>
          <p:nvPr/>
        </p:nvGrpSpPr>
        <p:grpSpPr>
          <a:xfrm>
            <a:off x="7883700" y="1397746"/>
            <a:ext cx="4302369" cy="755409"/>
            <a:chOff x="8549947" y="219952"/>
            <a:chExt cx="4302369" cy="755409"/>
          </a:xfrm>
        </p:grpSpPr>
        <p:pic>
          <p:nvPicPr>
            <p:cNvPr id="18" name="Picture 17">
              <a:extLst>
                <a:ext uri="{FF2B5EF4-FFF2-40B4-BE49-F238E27FC236}">
                  <a16:creationId xmlns:a16="http://schemas.microsoft.com/office/drawing/2014/main" id="{2D1F1E2A-526C-457C-A241-ACF96F727A0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8549947" y="235862"/>
              <a:ext cx="525185" cy="723589"/>
            </a:xfrm>
            <a:prstGeom prst="rect">
              <a:avLst/>
            </a:prstGeom>
          </p:spPr>
        </p:pic>
        <p:grpSp>
          <p:nvGrpSpPr>
            <p:cNvPr id="19" name="Group 18">
              <a:extLst>
                <a:ext uri="{FF2B5EF4-FFF2-40B4-BE49-F238E27FC236}">
                  <a16:creationId xmlns:a16="http://schemas.microsoft.com/office/drawing/2014/main" id="{6C572E76-6E2C-4EC5-BFD8-75D460DE71A6}"/>
                </a:ext>
              </a:extLst>
            </p:cNvPr>
            <p:cNvGrpSpPr/>
            <p:nvPr/>
          </p:nvGrpSpPr>
          <p:grpSpPr>
            <a:xfrm>
              <a:off x="9178963" y="219952"/>
              <a:ext cx="3673353" cy="755409"/>
              <a:chOff x="9178963" y="219952"/>
              <a:chExt cx="3673353" cy="755409"/>
            </a:xfrm>
          </p:grpSpPr>
          <p:sp>
            <p:nvSpPr>
              <p:cNvPr id="20" name="Title 1">
                <a:extLst>
                  <a:ext uri="{FF2B5EF4-FFF2-40B4-BE49-F238E27FC236}">
                    <a16:creationId xmlns:a16="http://schemas.microsoft.com/office/drawing/2014/main" id="{9027D1C8-64F4-4156-9B22-1B22F345CE92}"/>
                  </a:ext>
                </a:extLst>
              </p:cNvPr>
              <p:cNvSpPr txBox="1">
                <a:spLocks/>
              </p:cNvSpPr>
              <p:nvPr/>
            </p:nvSpPr>
            <p:spPr>
              <a:xfrm>
                <a:off x="9178963" y="219952"/>
                <a:ext cx="3673353"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Reference worldwide model for antineutrinos from reactors</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M. Baldoncini et al.</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Physical Review D (2015)</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FDC8E1B7-8697-448B-8A34-3EC4223FA6B3}"/>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3324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3209E3C8-F799-4744-8B63-F05A20FC9AF0}"/>
                  </a:ext>
                </a:extLst>
              </p:cNvPr>
              <p:cNvSpPr txBox="1">
                <a:spLocks/>
              </p:cNvSpPr>
              <p:nvPr/>
            </p:nvSpPr>
            <p:spPr>
              <a:xfrm>
                <a:off x="245633" y="2216952"/>
                <a:ext cx="10735959" cy="2697948"/>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1200"/>
                  </a:spcAft>
                  <a:buClr>
                    <a:srgbClr val="000000"/>
                  </a:buClr>
                  <a:buSzPct val="100000"/>
                  <a:buNone/>
                </a:pPr>
                <a:r>
                  <a:rPr lang="en-US" sz="2000" kern="0" dirty="0">
                    <a:solidFill>
                      <a:schemeClr val="tx1"/>
                    </a:solidFill>
                    <a:ea typeface="PT Serif"/>
                    <a:cs typeface="PT Serif"/>
                    <a:sym typeface="PT Serif"/>
                  </a:rPr>
                  <a:t>Geoneutrinos are </a:t>
                </a:r>
                <a14:m>
                  <m:oMath xmlns:m="http://schemas.openxmlformats.org/officeDocument/2006/math">
                    <m:sSub>
                      <m:sSubPr>
                        <m:ctrlPr>
                          <a:rPr lang="en-US" sz="2000" i="1" kern="0">
                            <a:solidFill>
                              <a:schemeClr val="tx1"/>
                            </a:solidFill>
                            <a:latin typeface="Cambria Math" panose="02040503050406030204" pitchFamily="18" charset="0"/>
                            <a:sym typeface="Arial"/>
                          </a:rPr>
                        </m:ctrlPr>
                      </m:sSubPr>
                      <m:e>
                        <m:acc>
                          <m:accPr>
                            <m:chr m:val="̅"/>
                            <m:ctrlPr>
                              <a:rPr lang="en-US" sz="2000" i="1" kern="0">
                                <a:solidFill>
                                  <a:schemeClr val="tx1"/>
                                </a:solidFill>
                                <a:latin typeface="Cambria Math" panose="02040503050406030204" pitchFamily="18" charset="0"/>
                                <a:sym typeface="Arial"/>
                              </a:rPr>
                            </m:ctrlPr>
                          </m:accPr>
                          <m:e>
                            <m:r>
                              <a:rPr lang="en-US" sz="2000" i="1" kern="0">
                                <a:solidFill>
                                  <a:schemeClr val="tx1"/>
                                </a:solidFill>
                                <a:latin typeface="Cambria Math" panose="02040503050406030204" pitchFamily="18" charset="0"/>
                                <a:sym typeface="Arial"/>
                              </a:rPr>
                              <m:t>𝜈</m:t>
                            </m:r>
                          </m:e>
                        </m:acc>
                      </m:e>
                      <m:sub>
                        <m:r>
                          <a:rPr lang="en-US" sz="2000" i="1" kern="0">
                            <a:solidFill>
                              <a:schemeClr val="tx1"/>
                            </a:solidFill>
                            <a:latin typeface="Cambria Math" panose="02040503050406030204" pitchFamily="18" charset="0"/>
                            <a:sym typeface="Arial"/>
                          </a:rPr>
                          <m:t>𝑒</m:t>
                        </m:r>
                      </m:sub>
                    </m:sSub>
                  </m:oMath>
                </a14:m>
                <a:r>
                  <a:rPr lang="en-US" sz="2000" kern="0" dirty="0">
                    <a:solidFill>
                      <a:schemeClr val="tx1"/>
                    </a:solidFill>
                    <a:ea typeface="PT Serif"/>
                    <a:cs typeface="PT Serif"/>
                    <a:sym typeface="PT Serif"/>
                  </a:rPr>
                  <a:t> produced in naturally occurring  β</a:t>
                </a:r>
                <a:r>
                  <a:rPr lang="en-US" sz="2000" kern="0" baseline="30000" dirty="0">
                    <a:solidFill>
                      <a:schemeClr val="tx1"/>
                    </a:solidFill>
                    <a:ea typeface="PT Serif"/>
                    <a:cs typeface="PT Serif"/>
                    <a:sym typeface="PT Serif"/>
                  </a:rPr>
                  <a:t>−</a:t>
                </a:r>
                <a:r>
                  <a:rPr lang="en-US" sz="2000" kern="0" dirty="0">
                    <a:solidFill>
                      <a:schemeClr val="tx1"/>
                    </a:solidFill>
                    <a:ea typeface="PT Serif"/>
                    <a:cs typeface="PT Serif"/>
                    <a:sym typeface="PT Serif"/>
                  </a:rPr>
                  <a:t> decays of HPEs (</a:t>
                </a:r>
                <a:r>
                  <a:rPr lang="en-US" sz="2000" kern="0" baseline="30000" dirty="0">
                    <a:solidFill>
                      <a:schemeClr val="tx1"/>
                    </a:solidFill>
                    <a:ea typeface="PT Serif"/>
                    <a:cs typeface="PT Serif"/>
                  </a:rPr>
                  <a:t>238</a:t>
                </a:r>
                <a:r>
                  <a:rPr lang="en-US" sz="2000" kern="0" dirty="0">
                    <a:solidFill>
                      <a:schemeClr val="tx1"/>
                    </a:solidFill>
                    <a:ea typeface="PT Serif"/>
                    <a:cs typeface="PT Serif"/>
                  </a:rPr>
                  <a:t>U, </a:t>
                </a:r>
                <a:r>
                  <a:rPr lang="en-US" sz="2000" kern="0" baseline="30000" dirty="0">
                    <a:solidFill>
                      <a:schemeClr val="tx1"/>
                    </a:solidFill>
                    <a:ea typeface="PT Serif"/>
                    <a:cs typeface="PT Serif"/>
                  </a:rPr>
                  <a:t>232</a:t>
                </a:r>
                <a:r>
                  <a:rPr lang="en-US" sz="2000" kern="0" dirty="0">
                    <a:solidFill>
                      <a:schemeClr val="tx1"/>
                    </a:solidFill>
                    <a:ea typeface="PT Serif"/>
                    <a:cs typeface="PT Serif"/>
                  </a:rPr>
                  <a:t>Th, </a:t>
                </a:r>
                <a:r>
                  <a:rPr lang="en-US" sz="2000" kern="0" baseline="30000" dirty="0">
                    <a:solidFill>
                      <a:schemeClr val="tx1"/>
                    </a:solidFill>
                    <a:ea typeface="PT Serif"/>
                    <a:cs typeface="PT Serif"/>
                  </a:rPr>
                  <a:t>40</a:t>
                </a:r>
                <a:r>
                  <a:rPr lang="en-US" sz="2000" kern="0" dirty="0">
                    <a:solidFill>
                      <a:schemeClr val="tx1"/>
                    </a:solidFill>
                    <a:ea typeface="PT Serif"/>
                    <a:cs typeface="PT Serif"/>
                  </a:rPr>
                  <a:t>K) </a:t>
                </a:r>
                <a:r>
                  <a:rPr lang="en-US" sz="2000" kern="0" dirty="0">
                    <a:solidFill>
                      <a:schemeClr val="tx1"/>
                    </a:solidFill>
                    <a:ea typeface="PT Serif"/>
                    <a:cs typeface="PT Serif"/>
                    <a:sym typeface="PT Serif"/>
                  </a:rPr>
                  <a:t>in the Earth. While decaying, </a:t>
                </a:r>
                <a:r>
                  <a:rPr lang="it-IT" sz="2000" kern="0" dirty="0" err="1">
                    <a:solidFill>
                      <a:schemeClr val="tx1"/>
                    </a:solidFill>
                    <a:ea typeface="Calibri" panose="020F0502020204030204" pitchFamily="34" charset="0"/>
                    <a:cs typeface="Calibri" panose="020F0502020204030204" pitchFamily="34" charset="0"/>
                    <a:sym typeface="Arial"/>
                  </a:rPr>
                  <a:t>HPEs</a:t>
                </a:r>
                <a:r>
                  <a:rPr lang="it-IT" sz="2000" kern="0" dirty="0">
                    <a:solidFill>
                      <a:schemeClr val="tx1"/>
                    </a:solidFill>
                    <a:ea typeface="Calibri" panose="020F0502020204030204" pitchFamily="34" charset="0"/>
                    <a:cs typeface="Calibri" panose="020F0502020204030204" pitchFamily="34" charset="0"/>
                    <a:sym typeface="Arial"/>
                  </a:rPr>
                  <a:t> release </a:t>
                </a:r>
                <a:r>
                  <a:rPr lang="it-IT" sz="2000" kern="0" dirty="0" err="1">
                    <a:solidFill>
                      <a:schemeClr val="tx1"/>
                    </a:solidFill>
                    <a:ea typeface="Calibri" panose="020F0502020204030204" pitchFamily="34" charset="0"/>
                    <a:cs typeface="Calibri" panose="020F0502020204030204" pitchFamily="34" charset="0"/>
                    <a:sym typeface="Arial"/>
                  </a:rPr>
                  <a:t>heat</a:t>
                </a:r>
                <a:r>
                  <a:rPr lang="it-IT" sz="2000" kern="0" dirty="0">
                    <a:solidFill>
                      <a:schemeClr val="tx1"/>
                    </a:solidFill>
                    <a:ea typeface="Calibri" panose="020F0502020204030204" pitchFamily="34" charset="0"/>
                    <a:cs typeface="Calibri" panose="020F0502020204030204" pitchFamily="34" charset="0"/>
                    <a:sym typeface="Arial"/>
                  </a:rPr>
                  <a:t> </a:t>
                </a:r>
                <a:r>
                  <a:rPr lang="it-IT" sz="2000" kern="0" dirty="0" err="1">
                    <a:solidFill>
                      <a:schemeClr val="tx1"/>
                    </a:solidFill>
                    <a:ea typeface="Calibri" panose="020F0502020204030204" pitchFamily="34" charset="0"/>
                    <a:cs typeface="Calibri" panose="020F0502020204030204" pitchFamily="34" charset="0"/>
                    <a:sym typeface="Arial"/>
                  </a:rPr>
                  <a:t>together</a:t>
                </a:r>
                <a:r>
                  <a:rPr lang="it-IT" sz="2000" kern="0" dirty="0">
                    <a:solidFill>
                      <a:schemeClr val="tx1"/>
                    </a:solidFill>
                    <a:ea typeface="Calibri" panose="020F0502020204030204" pitchFamily="34" charset="0"/>
                    <a:cs typeface="Calibri" panose="020F0502020204030204" pitchFamily="34" charset="0"/>
                    <a:sym typeface="Arial"/>
                  </a:rPr>
                  <a:t> with geo-</a:t>
                </a:r>
                <a14:m>
                  <m:oMath xmlns:m="http://schemas.openxmlformats.org/officeDocument/2006/math">
                    <m:sSub>
                      <m:sSubPr>
                        <m:ctrlPr>
                          <a:rPr lang="en-US" sz="2000" i="1" kern="0">
                            <a:solidFill>
                              <a:schemeClr val="tx1"/>
                            </a:solidFill>
                            <a:latin typeface="Cambria Math" panose="02040503050406030204" pitchFamily="18" charset="0"/>
                            <a:sym typeface="Arial"/>
                          </a:rPr>
                        </m:ctrlPr>
                      </m:sSubPr>
                      <m:e>
                        <m:acc>
                          <m:accPr>
                            <m:chr m:val="̅"/>
                            <m:ctrlPr>
                              <a:rPr lang="en-US" sz="2000" i="1" kern="0">
                                <a:solidFill>
                                  <a:schemeClr val="tx1"/>
                                </a:solidFill>
                                <a:latin typeface="Cambria Math" panose="02040503050406030204" pitchFamily="18" charset="0"/>
                                <a:sym typeface="Arial"/>
                              </a:rPr>
                            </m:ctrlPr>
                          </m:accPr>
                          <m:e>
                            <m:r>
                              <a:rPr lang="en-US" sz="2000" b="0" i="1" kern="0">
                                <a:solidFill>
                                  <a:schemeClr val="tx1"/>
                                </a:solidFill>
                                <a:latin typeface="Cambria Math" panose="02040503050406030204" pitchFamily="18" charset="0"/>
                                <a:sym typeface="Arial"/>
                              </a:rPr>
                              <m:t>𝜈</m:t>
                            </m:r>
                          </m:e>
                        </m:acc>
                      </m:e>
                      <m:sub>
                        <m:r>
                          <a:rPr lang="en-US" sz="2000" b="0" i="1" kern="0">
                            <a:solidFill>
                              <a:schemeClr val="tx1"/>
                            </a:solidFill>
                            <a:latin typeface="Cambria Math" panose="02040503050406030204" pitchFamily="18" charset="0"/>
                            <a:sym typeface="Arial"/>
                          </a:rPr>
                          <m:t>𝑒</m:t>
                        </m:r>
                      </m:sub>
                    </m:sSub>
                  </m:oMath>
                </a14:m>
                <a:r>
                  <a:rPr lang="it-IT" sz="2000" kern="0" dirty="0">
                    <a:solidFill>
                      <a:schemeClr val="tx1"/>
                    </a:solidFill>
                    <a:ea typeface="Calibri" panose="020F0502020204030204" pitchFamily="34" charset="0"/>
                    <a:cs typeface="Calibri" panose="020F0502020204030204" pitchFamily="34" charset="0"/>
                    <a:sym typeface="Arial"/>
                  </a:rPr>
                  <a:t> (</a:t>
                </a:r>
                <a:r>
                  <a:rPr lang="el-GR" sz="2000" kern="0" dirty="0">
                    <a:solidFill>
                      <a:schemeClr val="tx1"/>
                    </a:solidFill>
                    <a:ea typeface="Calibri" panose="020F0502020204030204" pitchFamily="34" charset="0"/>
                    <a:cs typeface="Calibri" panose="020F0502020204030204" pitchFamily="34" charset="0"/>
                    <a:sym typeface="Arial"/>
                  </a:rPr>
                  <a:t>ε</a:t>
                </a:r>
                <a:r>
                  <a:rPr lang="en-US" sz="2000" kern="0" dirty="0">
                    <a:solidFill>
                      <a:schemeClr val="tx1"/>
                    </a:solidFill>
                    <a:ea typeface="Calibri" panose="020F0502020204030204" pitchFamily="34" charset="0"/>
                    <a:cs typeface="Calibri" panose="020F0502020204030204" pitchFamily="34" charset="0"/>
                    <a:sym typeface="Arial"/>
                  </a:rPr>
                  <a:t>) </a:t>
                </a:r>
                <a:r>
                  <a:rPr lang="it-IT" sz="2000" kern="0" dirty="0">
                    <a:solidFill>
                      <a:schemeClr val="tx1"/>
                    </a:solidFill>
                    <a:ea typeface="Calibri" panose="020F0502020204030204" pitchFamily="34" charset="0"/>
                    <a:cs typeface="Calibri" panose="020F0502020204030204" pitchFamily="34" charset="0"/>
                    <a:sym typeface="Arial"/>
                  </a:rPr>
                  <a:t>in a </a:t>
                </a:r>
                <a:r>
                  <a:rPr lang="it-IT" sz="2000" kern="0" dirty="0" err="1">
                    <a:solidFill>
                      <a:schemeClr val="tx1"/>
                    </a:solidFill>
                    <a:ea typeface="Calibri" panose="020F0502020204030204" pitchFamily="34" charset="0"/>
                    <a:cs typeface="Calibri" panose="020F0502020204030204" pitchFamily="34" charset="0"/>
                    <a:sym typeface="Arial"/>
                  </a:rPr>
                  <a:t>well-fixed</a:t>
                </a:r>
                <a:r>
                  <a:rPr lang="it-IT" sz="2000" kern="0" dirty="0">
                    <a:solidFill>
                      <a:schemeClr val="tx1"/>
                    </a:solidFill>
                    <a:ea typeface="Calibri" panose="020F0502020204030204" pitchFamily="34" charset="0"/>
                    <a:cs typeface="Calibri" panose="020F0502020204030204" pitchFamily="34" charset="0"/>
                    <a:sym typeface="Arial"/>
                  </a:rPr>
                  <a:t> ratio</a:t>
                </a:r>
                <a:r>
                  <a:rPr lang="it-IT" sz="2000" kern="0" dirty="0">
                    <a:solidFill>
                      <a:schemeClr val="tx1"/>
                    </a:solidFill>
                    <a:sym typeface="Arial"/>
                  </a:rPr>
                  <a:t>.</a:t>
                </a:r>
              </a:p>
              <a:p>
                <a:pPr marL="0" indent="0">
                  <a:spcBef>
                    <a:spcPts val="1200"/>
                  </a:spcBef>
                  <a:spcAft>
                    <a:spcPts val="1200"/>
                  </a:spcAft>
                  <a:buClr>
                    <a:srgbClr val="000000"/>
                  </a:buClr>
                  <a:buSzPct val="100000"/>
                  <a:buNone/>
                </a:pPr>
                <a:r>
                  <a:rPr lang="en-US" sz="2000" kern="0" dirty="0">
                    <a:solidFill>
                      <a:schemeClr val="tx1"/>
                    </a:solidFill>
                    <a:ea typeface="PT Serif"/>
                    <a:cs typeface="PT Serif"/>
                    <a:sym typeface="PT Serif"/>
                  </a:rPr>
                  <a:t>They can cross the entire planet </a:t>
                </a:r>
                <a:r>
                  <a:rPr lang="en-US" sz="2000" b="1" kern="0" dirty="0">
                    <a:solidFill>
                      <a:schemeClr val="tx1"/>
                    </a:solidFill>
                    <a:ea typeface="PT Serif"/>
                    <a:cs typeface="PT Serif"/>
                    <a:sym typeface="PT Serif"/>
                  </a:rPr>
                  <a:t>almost without </a:t>
                </a:r>
                <a:br>
                  <a:rPr lang="en-US" sz="2000" b="1" kern="0" dirty="0">
                    <a:solidFill>
                      <a:schemeClr val="tx1"/>
                    </a:solidFill>
                    <a:ea typeface="PT Serif"/>
                    <a:cs typeface="PT Serif"/>
                    <a:sym typeface="PT Serif"/>
                  </a:rPr>
                </a:br>
                <a:r>
                  <a:rPr lang="en-US" sz="2000" b="1" kern="0" dirty="0">
                    <a:solidFill>
                      <a:schemeClr val="tx1"/>
                    </a:solidFill>
                    <a:ea typeface="PT Serif"/>
                    <a:cs typeface="PT Serif"/>
                    <a:sym typeface="PT Serif"/>
                  </a:rPr>
                  <a:t>interacting</a:t>
                </a:r>
                <a:r>
                  <a:rPr lang="en-US" sz="2000" kern="0" dirty="0">
                    <a:solidFill>
                      <a:schemeClr val="tx1"/>
                    </a:solidFill>
                    <a:ea typeface="PT Serif"/>
                    <a:cs typeface="PT Serif"/>
                    <a:sym typeface="PT Serif"/>
                  </a:rPr>
                  <a:t>, bringing instantaneous information </a:t>
                </a:r>
                <a:br>
                  <a:rPr lang="en-US" sz="2000" kern="0" dirty="0">
                    <a:solidFill>
                      <a:schemeClr val="tx1"/>
                    </a:solidFill>
                    <a:ea typeface="PT Serif"/>
                    <a:cs typeface="PT Serif"/>
                    <a:sym typeface="PT Serif"/>
                  </a:rPr>
                </a:br>
                <a:r>
                  <a:rPr lang="en-US" sz="2000" kern="0" dirty="0">
                    <a:solidFill>
                      <a:schemeClr val="tx1"/>
                    </a:solidFill>
                    <a:ea typeface="PT Serif"/>
                    <a:cs typeface="PT Serif"/>
                    <a:sym typeface="PT Serif"/>
                  </a:rPr>
                  <a:t>on the Earth’s composition and heat production.</a:t>
                </a:r>
              </a:p>
              <a:p>
                <a:pPr marL="0" indent="0">
                  <a:spcBef>
                    <a:spcPts val="1200"/>
                  </a:spcBef>
                  <a:spcAft>
                    <a:spcPts val="1200"/>
                  </a:spcAft>
                  <a:buClr>
                    <a:srgbClr val="000000"/>
                  </a:buClr>
                  <a:buSzPct val="100000"/>
                  <a:buNone/>
                </a:pPr>
                <a:r>
                  <a:rPr lang="en-US" sz="2000" kern="0" dirty="0">
                    <a:solidFill>
                      <a:schemeClr val="tx1"/>
                    </a:solidFill>
                    <a:cs typeface="Arial"/>
                    <a:sym typeface="Arial"/>
                  </a:rPr>
                  <a:t>Geo-</a:t>
                </a:r>
                <a14:m>
                  <m:oMath xmlns:m="http://schemas.openxmlformats.org/officeDocument/2006/math">
                    <m:sSub>
                      <m:sSubPr>
                        <m:ctrlPr>
                          <a:rPr lang="en-US" sz="2000" i="1" kern="0">
                            <a:solidFill>
                              <a:schemeClr val="tx1"/>
                            </a:solidFill>
                            <a:latin typeface="Cambria Math" panose="02040503050406030204" pitchFamily="18" charset="0"/>
                            <a:sym typeface="Arial"/>
                          </a:rPr>
                        </m:ctrlPr>
                      </m:sSubPr>
                      <m:e>
                        <m:acc>
                          <m:accPr>
                            <m:chr m:val="̅"/>
                            <m:ctrlPr>
                              <a:rPr lang="en-US" sz="2000" i="1" kern="0">
                                <a:solidFill>
                                  <a:schemeClr val="tx1"/>
                                </a:solidFill>
                                <a:latin typeface="Cambria Math" panose="02040503050406030204" pitchFamily="18" charset="0"/>
                                <a:sym typeface="Arial"/>
                              </a:rPr>
                            </m:ctrlPr>
                          </m:accPr>
                          <m:e>
                            <m:r>
                              <a:rPr lang="en-US" sz="2000" i="1" kern="0">
                                <a:solidFill>
                                  <a:schemeClr val="tx1"/>
                                </a:solidFill>
                                <a:latin typeface="Cambria Math" panose="02040503050406030204" pitchFamily="18" charset="0"/>
                                <a:sym typeface="Arial"/>
                              </a:rPr>
                              <m:t>𝜈</m:t>
                            </m:r>
                          </m:e>
                        </m:acc>
                      </m:e>
                      <m:sub>
                        <m:r>
                          <a:rPr lang="en-US" sz="2000" i="1" kern="0">
                            <a:solidFill>
                              <a:schemeClr val="tx1"/>
                            </a:solidFill>
                            <a:latin typeface="Cambria Math" panose="02040503050406030204" pitchFamily="18" charset="0"/>
                            <a:sym typeface="Arial"/>
                          </a:rPr>
                          <m:t>𝑒</m:t>
                        </m:r>
                      </m:sub>
                    </m:sSub>
                  </m:oMath>
                </a14:m>
                <a:r>
                  <a:rPr lang="en-US" sz="2000" kern="0" dirty="0">
                    <a:solidFill>
                      <a:schemeClr val="tx1"/>
                    </a:solidFill>
                    <a:cs typeface="Arial"/>
                    <a:sym typeface="Arial"/>
                  </a:rPr>
                  <a:t> from </a:t>
                </a:r>
                <a:r>
                  <a:rPr lang="en-US" sz="2000" b="1" kern="0" baseline="30000" dirty="0">
                    <a:solidFill>
                      <a:schemeClr val="tx1"/>
                    </a:solidFill>
                    <a:cs typeface="Arial"/>
                    <a:sym typeface="Arial"/>
                  </a:rPr>
                  <a:t>40</a:t>
                </a:r>
                <a:r>
                  <a:rPr lang="en-US" sz="2000" b="1" kern="0" dirty="0">
                    <a:solidFill>
                      <a:schemeClr val="tx1"/>
                    </a:solidFill>
                    <a:cs typeface="Arial"/>
                    <a:sym typeface="Arial"/>
                  </a:rPr>
                  <a:t>K</a:t>
                </a:r>
                <a:r>
                  <a:rPr lang="en-US" sz="2000" kern="0" dirty="0">
                    <a:solidFill>
                      <a:schemeClr val="tx1"/>
                    </a:solidFill>
                    <a:cs typeface="Arial"/>
                    <a:sym typeface="Arial"/>
                  </a:rPr>
                  <a:t> COULD represent an important tool </a:t>
                </a:r>
                <a:br>
                  <a:rPr lang="en-US" sz="2000" kern="0" dirty="0">
                    <a:solidFill>
                      <a:schemeClr val="tx1"/>
                    </a:solidFill>
                    <a:cs typeface="Arial"/>
                    <a:sym typeface="Arial"/>
                  </a:rPr>
                </a:br>
                <a:r>
                  <a:rPr lang="en-US" sz="2000" kern="0" dirty="0">
                    <a:solidFill>
                      <a:schemeClr val="tx1"/>
                    </a:solidFill>
                    <a:cs typeface="Arial"/>
                    <a:sym typeface="Arial"/>
                  </a:rPr>
                  <a:t>thanks to their </a:t>
                </a:r>
                <a:r>
                  <a:rPr lang="en-US" sz="2000" b="1" kern="0" dirty="0">
                    <a:solidFill>
                      <a:schemeClr val="tx1"/>
                    </a:solidFill>
                    <a:cs typeface="Arial"/>
                    <a:sym typeface="Arial"/>
                  </a:rPr>
                  <a:t>high luminosity</a:t>
                </a:r>
                <a:r>
                  <a:rPr lang="en-US" sz="2000" kern="0" dirty="0">
                    <a:solidFill>
                      <a:schemeClr val="tx1"/>
                    </a:solidFill>
                    <a:cs typeface="Arial"/>
                    <a:sym typeface="Arial"/>
                  </a:rPr>
                  <a:t>.</a:t>
                </a:r>
              </a:p>
            </p:txBody>
          </p:sp>
        </mc:Choice>
        <mc:Fallback xmlns="">
          <p:sp>
            <p:nvSpPr>
              <p:cNvPr id="11" name="Content Placeholder 2">
                <a:extLst>
                  <a:ext uri="{FF2B5EF4-FFF2-40B4-BE49-F238E27FC236}">
                    <a16:creationId xmlns:a16="http://schemas.microsoft.com/office/drawing/2014/main" id="{3209E3C8-F799-4744-8B63-F05A20FC9AF0}"/>
                  </a:ext>
                </a:extLst>
              </p:cNvPr>
              <p:cNvSpPr txBox="1">
                <a:spLocks noRot="1" noChangeAspect="1" noMove="1" noResize="1" noEditPoints="1" noAdjustHandles="1" noChangeArrowheads="1" noChangeShapeType="1" noTextEdit="1"/>
              </p:cNvSpPr>
              <p:nvPr/>
            </p:nvSpPr>
            <p:spPr>
              <a:xfrm>
                <a:off x="245633" y="2216952"/>
                <a:ext cx="10735959" cy="2697948"/>
              </a:xfrm>
              <a:prstGeom prst="rect">
                <a:avLst/>
              </a:prstGeom>
              <a:blipFill>
                <a:blip r:embed="rId2"/>
                <a:stretch>
                  <a:fillRect l="-568" t="-2489" b="-1357"/>
                </a:stretch>
              </a:blipFill>
            </p:spPr>
            <p:txBody>
              <a:bodyPr/>
              <a:lstStyle/>
              <a:p>
                <a:r>
                  <a:rPr lang="en-US">
                    <a:noFill/>
                  </a:rPr>
                  <a:t> </a:t>
                </a:r>
              </a:p>
            </p:txBody>
          </p:sp>
        </mc:Fallback>
      </mc:AlternateContent>
      <p:pic>
        <p:nvPicPr>
          <p:cNvPr id="5" name="image15.png">
            <a:extLst>
              <a:ext uri="{FF2B5EF4-FFF2-40B4-BE49-F238E27FC236}">
                <a16:creationId xmlns:a16="http://schemas.microsoft.com/office/drawing/2014/main" id="{696FDB57-333C-4647-8288-2353A7C074FE}"/>
              </a:ext>
            </a:extLst>
          </p:cNvPr>
          <p:cNvPicPr/>
          <p:nvPr/>
        </p:nvPicPr>
        <p:blipFill rotWithShape="1">
          <a:blip r:embed="rId3">
            <a:extLst>
              <a:ext uri="{28A0092B-C50C-407E-A947-70E740481C1C}">
                <a14:useLocalDpi xmlns:a14="http://schemas.microsoft.com/office/drawing/2010/main" val="0"/>
              </a:ext>
            </a:extLst>
          </a:blip>
          <a:srcRect l="5384" t="7629" r="7614" b="2816"/>
          <a:stretch/>
        </p:blipFill>
        <p:spPr>
          <a:xfrm>
            <a:off x="6166064" y="2934215"/>
            <a:ext cx="5822513" cy="3745850"/>
          </a:xfrm>
          <a:prstGeom prst="rect">
            <a:avLst/>
          </a:prstGeom>
          <a:ln/>
        </p:spPr>
      </p:pic>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9" y="228600"/>
            <a:ext cx="5571431" cy="904875"/>
          </a:xfrm>
        </p:spPr>
        <p:txBody>
          <a:bodyPr>
            <a:normAutofit/>
          </a:bodyPr>
          <a:lstStyle/>
          <a:p>
            <a:r>
              <a:rPr lang="it-IT" dirty="0" err="1"/>
              <a:t>Modeling</a:t>
            </a:r>
            <a:r>
              <a:rPr lang="it-IT" dirty="0"/>
              <a:t> geoneutrinos</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B65E31-7880-40E5-BC1E-B972AB37EBB1}"/>
                  </a:ext>
                </a:extLst>
              </p:cNvPr>
              <p:cNvSpPr txBox="1"/>
              <p:nvPr/>
            </p:nvSpPr>
            <p:spPr>
              <a:xfrm>
                <a:off x="203423" y="1295846"/>
                <a:ext cx="8313127" cy="7587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𝛷</m:t>
                      </m:r>
                      <m:r>
                        <a:rPr lang="en-US" sz="2000" i="0">
                          <a:solidFill>
                            <a:schemeClr val="tx1"/>
                          </a:solidFill>
                          <a:latin typeface="Cambria Math" panose="02040503050406030204" pitchFamily="18" charset="0"/>
                        </a:rPr>
                        <m:t>′</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𝑖</m:t>
                          </m:r>
                          <m:r>
                            <a:rPr lang="en-US" sz="2000" i="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e>
                      </m:d>
                      <m:r>
                        <a:rPr lang="en-US" sz="2000" i="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𝜖</m:t>
                          </m:r>
                          <m:r>
                            <a:rPr lang="en-US" sz="2000" i="0">
                              <a:solidFill>
                                <a:schemeClr val="tx1"/>
                              </a:solidFill>
                              <a:latin typeface="Cambria Math" panose="02040503050406030204" pitchFamily="18" charset="0"/>
                            </a:rPr>
                            <m:t>′</m:t>
                          </m:r>
                        </m:e>
                        <m:sub>
                          <m:r>
                            <a:rPr lang="en-US" sz="2000" i="1">
                              <a:solidFill>
                                <a:schemeClr val="tx1"/>
                              </a:solidFill>
                              <a:latin typeface="Cambria Math" panose="02040503050406030204" pitchFamily="18" charset="0"/>
                            </a:rPr>
                            <m:t>𝑖</m:t>
                          </m:r>
                          <m:r>
                            <a:rPr lang="en-US" sz="2000" i="0">
                              <a:solidFill>
                                <a:schemeClr val="tx1"/>
                              </a:solidFill>
                              <a:latin typeface="Cambria Math" panose="02040503050406030204" pitchFamily="18" charset="0"/>
                            </a:rPr>
                            <m:t>,</m:t>
                          </m:r>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𝜈</m:t>
                              </m:r>
                            </m:e>
                          </m:acc>
                        </m:sub>
                      </m:sSub>
                      <m:r>
                        <a:rPr lang="en-US" sz="2000" i="0">
                          <a:solidFill>
                            <a:schemeClr val="tx1"/>
                          </a:solidFill>
                          <a:latin typeface="Cambria Math" panose="02040503050406030204" pitchFamily="18" charset="0"/>
                        </a:rPr>
                        <m:t>⋅</m:t>
                      </m:r>
                      <m:nary>
                        <m:naryPr>
                          <m:subHide m:val="on"/>
                          <m:supHide m:val="on"/>
                          <m:ctrlPr>
                            <a:rPr lang="en-US" sz="2000" i="1">
                              <a:solidFill>
                                <a:schemeClr val="tx1"/>
                              </a:solidFill>
                              <a:latin typeface="Cambria Math" panose="02040503050406030204" pitchFamily="18" charset="0"/>
                            </a:rPr>
                          </m:ctrlPr>
                        </m:naryPr>
                        <m:sub/>
                        <m:sup/>
                        <m:e>
                          <m:r>
                            <a:rPr lang="en-US" sz="2000" i="1">
                              <a:solidFill>
                                <a:schemeClr val="tx1"/>
                              </a:solidFill>
                              <a:latin typeface="Cambria Math" panose="02040503050406030204" pitchFamily="18" charset="0"/>
                            </a:rPr>
                            <m:t>𝑑</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𝜈</m:t>
                                  </m:r>
                                </m:e>
                              </m:acc>
                            </m:sub>
                          </m:sSub>
                          <m:r>
                            <a:rPr lang="en-US" sz="2000" i="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𝜆</m:t>
                          </m:r>
                          <m:d>
                            <m:dPr>
                              <m:sepChr m:val=","/>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𝑖</m:t>
                              </m:r>
                            </m:e>
                            <m:e>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𝜈</m:t>
                                      </m:r>
                                    </m:e>
                                  </m:acc>
                                </m:sub>
                              </m:sSub>
                            </m:e>
                          </m:d>
                        </m:e>
                      </m:nary>
                      <m:nary>
                        <m:naryPr>
                          <m:subHide m:val="on"/>
                          <m:supHide m:val="on"/>
                          <m:ctrlPr>
                            <a:rPr lang="en-US" sz="2000" i="1">
                              <a:solidFill>
                                <a:schemeClr val="tx1"/>
                              </a:solidFill>
                              <a:latin typeface="Cambria Math" panose="02040503050406030204" pitchFamily="18" charset="0"/>
                            </a:rPr>
                          </m:ctrlPr>
                        </m:naryPr>
                        <m:sub/>
                        <m:sup/>
                        <m:e>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𝑑</m:t>
                              </m:r>
                            </m:e>
                            <m:sup>
                              <m:r>
                                <a:rPr lang="en-US" sz="2000" i="0">
                                  <a:solidFill>
                                    <a:schemeClr val="tx1"/>
                                  </a:solidFill>
                                  <a:latin typeface="Cambria Math" panose="02040503050406030204" pitchFamily="18" charset="0"/>
                                </a:rPr>
                                <m:t>3</m:t>
                              </m:r>
                            </m:sup>
                          </m:sSup>
                          <m:sSup>
                            <m:sSupPr>
                              <m:ctrlPr>
                                <a:rPr lang="en-US" sz="2000" i="1">
                                  <a:solidFill>
                                    <a:schemeClr val="tx1"/>
                                  </a:solidFill>
                                  <a:latin typeface="Cambria Math" panose="02040503050406030204" pitchFamily="18" charset="0"/>
                                </a:rPr>
                              </m:ctrlPr>
                            </m:sSupPr>
                            <m:e>
                              <m:r>
                                <a:rPr lang="en-US" sz="2000" i="1">
                                  <a:solidFill>
                                    <a:schemeClr val="tx1"/>
                                  </a:solidFill>
                                  <a:latin typeface="Cambria Math" panose="02040503050406030204" pitchFamily="18" charset="0"/>
                                </a:rPr>
                                <m:t>𝑟</m:t>
                              </m:r>
                            </m:e>
                            <m:sup>
                              <m:r>
                                <a:rPr lang="en-US" sz="2000" i="0">
                                  <a:solidFill>
                                    <a:schemeClr val="tx1"/>
                                  </a:solidFill>
                                  <a:latin typeface="Cambria Math" panose="02040503050406030204" pitchFamily="18" charset="0"/>
                                </a:rPr>
                                <m:t>′</m:t>
                              </m:r>
                            </m:sup>
                          </m:sSup>
                          <m:r>
                            <a:rPr lang="en-US" sz="2000" i="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𝑃</m:t>
                              </m:r>
                            </m:e>
                            <m:sub>
                              <m:r>
                                <a:rPr lang="en-US" sz="2000" i="1">
                                  <a:solidFill>
                                    <a:schemeClr val="tx1"/>
                                  </a:solidFill>
                                  <a:latin typeface="Cambria Math" panose="02040503050406030204" pitchFamily="18" charset="0"/>
                                </a:rPr>
                                <m:t>𝑒𝑒</m:t>
                              </m:r>
                            </m:sub>
                          </m:sSub>
                          <m:d>
                            <m:dPr>
                              <m:ctrlPr>
                                <a:rPr lang="en-US" sz="2000" i="1">
                                  <a:solidFill>
                                    <a:schemeClr val="tx1"/>
                                  </a:solidFill>
                                  <a:latin typeface="Cambria Math" panose="02040503050406030204" pitchFamily="18" charset="0"/>
                                </a:rPr>
                              </m:ctrlPr>
                            </m:dPr>
                            <m:e>
                              <m:d>
                                <m:dPr>
                                  <m:begChr m:val="|"/>
                                  <m:endChr m:val="|"/>
                                  <m:ctrlPr>
                                    <a:rPr lang="en-US" sz="2000" i="1">
                                      <a:solidFill>
                                        <a:schemeClr val="tx1"/>
                                      </a:solidFill>
                                      <a:latin typeface="Cambria Math" panose="02040503050406030204" pitchFamily="18" charset="0"/>
                                    </a:rPr>
                                  </m:ctrlPr>
                                </m:d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r>
                                    <a:rPr lang="en-US" sz="2000" i="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e>
                                    <m:sup>
                                      <m:r>
                                        <a:rPr lang="en-US" sz="2000" i="0">
                                          <a:solidFill>
                                            <a:schemeClr val="tx1"/>
                                          </a:solidFill>
                                          <a:latin typeface="Cambria Math" panose="02040503050406030204" pitchFamily="18" charset="0"/>
                                        </a:rPr>
                                        <m:t>′</m:t>
                                      </m:r>
                                    </m:sup>
                                  </m:sSup>
                                </m:e>
                              </m:d>
                              <m:r>
                                <a:rPr lang="en-US" sz="2000" i="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𝐸</m:t>
                                  </m:r>
                                </m:e>
                                <m:sub>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𝜈</m:t>
                                      </m:r>
                                    </m:e>
                                  </m:acc>
                                </m:sub>
                              </m:sSub>
                            </m:e>
                          </m:d>
                          <m:r>
                            <a:rPr lang="en-US" sz="2000" i="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i="1">
                                  <a:solidFill>
                                    <a:schemeClr val="tx1"/>
                                  </a:solidFill>
                                  <a:latin typeface="Cambria Math" panose="02040503050406030204" pitchFamily="18" charset="0"/>
                                </a:rPr>
                                <m:t>𝑎</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𝑖</m:t>
                                  </m:r>
                                  <m:r>
                                    <a:rPr lang="en-US" sz="2000" i="0">
                                      <a:solidFill>
                                        <a:schemeClr val="tx1"/>
                                      </a:solidFill>
                                      <a:latin typeface="Cambria Math" panose="02040503050406030204" pitchFamily="18" charset="0"/>
                                    </a:rPr>
                                    <m:t>, </m:t>
                                  </m:r>
                                  <m:sSup>
                                    <m:sSupPr>
                                      <m:ctrlPr>
                                        <a:rPr lang="en-US" sz="2000" i="1">
                                          <a:solidFill>
                                            <a:schemeClr val="tx1"/>
                                          </a:solidFill>
                                          <a:latin typeface="Cambria Math" panose="02040503050406030204" pitchFamily="18" charset="0"/>
                                        </a:rPr>
                                      </m:ctrlPr>
                                    </m:sSup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e>
                                    <m:sup>
                                      <m:r>
                                        <a:rPr lang="en-US" sz="2000" i="0">
                                          <a:solidFill>
                                            <a:schemeClr val="tx1"/>
                                          </a:solidFill>
                                          <a:latin typeface="Cambria Math" panose="02040503050406030204" pitchFamily="18" charset="0"/>
                                        </a:rPr>
                                        <m:t>′</m:t>
                                      </m:r>
                                    </m:sup>
                                  </m:sSup>
                                </m:e>
                              </m:d>
                              <m:r>
                                <a:rPr lang="en-US" sz="2000" i="0">
                                  <a:solidFill>
                                    <a:schemeClr val="tx1"/>
                                  </a:solidFill>
                                  <a:latin typeface="Cambria Math" panose="02040503050406030204" pitchFamily="18" charset="0"/>
                                </a:rPr>
                                <m:t>⋅</m:t>
                              </m:r>
                              <m:r>
                                <a:rPr lang="en-US" sz="2000" i="1">
                                  <a:solidFill>
                                    <a:schemeClr val="tx1"/>
                                  </a:solidFill>
                                  <a:latin typeface="Cambria Math" panose="02040503050406030204" pitchFamily="18" charset="0"/>
                                </a:rPr>
                                <m:t>𝜌</m:t>
                              </m:r>
                              <m:d>
                                <m:dPr>
                                  <m:ctrlPr>
                                    <a:rPr lang="en-US" sz="2000" i="1">
                                      <a:solidFill>
                                        <a:schemeClr val="tx1"/>
                                      </a:solidFill>
                                      <a:latin typeface="Cambria Math" panose="02040503050406030204" pitchFamily="18" charset="0"/>
                                    </a:rPr>
                                  </m:ctrlPr>
                                </m:dPr>
                                <m:e>
                                  <m:sSup>
                                    <m:sSupPr>
                                      <m:ctrlPr>
                                        <a:rPr lang="en-US" sz="2000" i="1">
                                          <a:solidFill>
                                            <a:schemeClr val="tx1"/>
                                          </a:solidFill>
                                          <a:latin typeface="Cambria Math" panose="02040503050406030204" pitchFamily="18" charset="0"/>
                                        </a:rPr>
                                      </m:ctrlPr>
                                    </m:sSup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e>
                                    <m:sup>
                                      <m:r>
                                        <a:rPr lang="en-US" sz="2000" i="0">
                                          <a:solidFill>
                                            <a:schemeClr val="tx1"/>
                                          </a:solidFill>
                                          <a:latin typeface="Cambria Math" panose="02040503050406030204" pitchFamily="18" charset="0"/>
                                        </a:rPr>
                                        <m:t>′</m:t>
                                      </m:r>
                                    </m:sup>
                                  </m:sSup>
                                </m:e>
                              </m:d>
                            </m:num>
                            <m:den>
                              <m:r>
                                <a:rPr lang="en-US" sz="2000" i="0">
                                  <a:solidFill>
                                    <a:schemeClr val="tx1"/>
                                  </a:solidFill>
                                  <a:latin typeface="Cambria Math" panose="02040503050406030204" pitchFamily="18" charset="0"/>
                                </a:rPr>
                                <m:t>4</m:t>
                              </m:r>
                              <m:r>
                                <a:rPr lang="en-US" sz="2000" i="1">
                                  <a:solidFill>
                                    <a:schemeClr val="tx1"/>
                                  </a:solidFill>
                                  <a:latin typeface="Cambria Math" panose="02040503050406030204" pitchFamily="18" charset="0"/>
                                </a:rPr>
                                <m:t>𝜋</m:t>
                              </m:r>
                              <m:sSup>
                                <m:sSupPr>
                                  <m:ctrlPr>
                                    <a:rPr lang="en-US" sz="2000" i="1">
                                      <a:solidFill>
                                        <a:schemeClr val="tx1"/>
                                      </a:solidFill>
                                      <a:latin typeface="Cambria Math" panose="02040503050406030204" pitchFamily="18" charset="0"/>
                                    </a:rPr>
                                  </m:ctrlPr>
                                </m:sSupPr>
                                <m:e>
                                  <m:d>
                                    <m:dPr>
                                      <m:begChr m:val="|"/>
                                      <m:endChr m:val="|"/>
                                      <m:ctrlPr>
                                        <a:rPr lang="en-US" sz="2000" i="1">
                                          <a:solidFill>
                                            <a:schemeClr val="tx1"/>
                                          </a:solidFill>
                                          <a:latin typeface="Cambria Math" panose="02040503050406030204" pitchFamily="18" charset="0"/>
                                        </a:rPr>
                                      </m:ctrlPr>
                                    </m:d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r>
                                        <a:rPr lang="en-US" sz="2000" i="0">
                                          <a:solidFill>
                                            <a:schemeClr val="tx1"/>
                                          </a:solidFill>
                                          <a:latin typeface="Cambria Math" panose="02040503050406030204" pitchFamily="18" charset="0"/>
                                        </a:rPr>
                                        <m:t>−</m:t>
                                      </m:r>
                                      <m:sSup>
                                        <m:sSupPr>
                                          <m:ctrlPr>
                                            <a:rPr lang="en-US" sz="2000" i="1">
                                              <a:solidFill>
                                                <a:schemeClr val="tx1"/>
                                              </a:solidFill>
                                              <a:latin typeface="Cambria Math" panose="02040503050406030204" pitchFamily="18" charset="0"/>
                                            </a:rPr>
                                          </m:ctrlPr>
                                        </m:sSupPr>
                                        <m:e>
                                          <m:acc>
                                            <m:accPr>
                                              <m:chr m:val="̅"/>
                                              <m:ctrlPr>
                                                <a:rPr lang="en-US" sz="2000" i="1">
                                                  <a:solidFill>
                                                    <a:schemeClr val="tx1"/>
                                                  </a:solidFill>
                                                  <a:latin typeface="Cambria Math" panose="02040503050406030204" pitchFamily="18" charset="0"/>
                                                </a:rPr>
                                              </m:ctrlPr>
                                            </m:accPr>
                                            <m:e>
                                              <m:r>
                                                <a:rPr lang="en-US" sz="2000" i="1">
                                                  <a:solidFill>
                                                    <a:schemeClr val="tx1"/>
                                                  </a:solidFill>
                                                  <a:latin typeface="Cambria Math" panose="02040503050406030204" pitchFamily="18" charset="0"/>
                                                </a:rPr>
                                                <m:t>𝑟</m:t>
                                              </m:r>
                                            </m:e>
                                          </m:acc>
                                        </m:e>
                                        <m:sup>
                                          <m:r>
                                            <a:rPr lang="en-US" sz="2000" i="0">
                                              <a:solidFill>
                                                <a:schemeClr val="tx1"/>
                                              </a:solidFill>
                                              <a:latin typeface="Cambria Math" panose="02040503050406030204" pitchFamily="18" charset="0"/>
                                            </a:rPr>
                                            <m:t>′</m:t>
                                          </m:r>
                                        </m:sup>
                                      </m:sSup>
                                    </m:e>
                                  </m:d>
                                </m:e>
                                <m:sup>
                                  <m:r>
                                    <a:rPr lang="en-US" sz="2000" i="0">
                                      <a:solidFill>
                                        <a:schemeClr val="tx1"/>
                                      </a:solidFill>
                                      <a:latin typeface="Cambria Math" panose="02040503050406030204" pitchFamily="18" charset="0"/>
                                    </a:rPr>
                                    <m:t>2</m:t>
                                  </m:r>
                                </m:sup>
                              </m:sSup>
                            </m:den>
                          </m:f>
                        </m:e>
                      </m:nary>
                    </m:oMath>
                  </m:oMathPara>
                </a14:m>
                <a:endParaRPr lang="en-US" sz="2000" dirty="0"/>
              </a:p>
            </p:txBody>
          </p:sp>
        </mc:Choice>
        <mc:Fallback xmlns="">
          <p:sp>
            <p:nvSpPr>
              <p:cNvPr id="6" name="TextBox 5">
                <a:extLst>
                  <a:ext uri="{FF2B5EF4-FFF2-40B4-BE49-F238E27FC236}">
                    <a16:creationId xmlns:a16="http://schemas.microsoft.com/office/drawing/2014/main" id="{5FB65E31-7880-40E5-BC1E-B972AB37EBB1}"/>
                  </a:ext>
                </a:extLst>
              </p:cNvPr>
              <p:cNvSpPr txBox="1">
                <a:spLocks noRot="1" noChangeAspect="1" noMove="1" noResize="1" noEditPoints="1" noAdjustHandles="1" noChangeArrowheads="1" noChangeShapeType="1" noTextEdit="1"/>
              </p:cNvSpPr>
              <p:nvPr/>
            </p:nvSpPr>
            <p:spPr>
              <a:xfrm>
                <a:off x="203423" y="1295846"/>
                <a:ext cx="8313127" cy="7587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ella 14">
                <a:extLst>
                  <a:ext uri="{FF2B5EF4-FFF2-40B4-BE49-F238E27FC236}">
                    <a16:creationId xmlns:a16="http://schemas.microsoft.com/office/drawing/2014/main" id="{D2DC59B4-DDE2-4E06-9430-B4B9ED381A75}"/>
                  </a:ext>
                </a:extLst>
              </p:cNvPr>
              <p:cNvGraphicFramePr>
                <a:graphicFrameLocks noGrp="1"/>
              </p:cNvGraphicFramePr>
              <p:nvPr>
                <p:extLst>
                  <p:ext uri="{D42A27DB-BD31-4B8C-83A1-F6EECF244321}">
                    <p14:modId xmlns:p14="http://schemas.microsoft.com/office/powerpoint/2010/main" val="513650729"/>
                  </p:ext>
                </p:extLst>
              </p:nvPr>
            </p:nvGraphicFramePr>
            <p:xfrm>
              <a:off x="203423" y="5033705"/>
              <a:ext cx="5554082" cy="1595695"/>
            </p:xfrm>
            <a:graphic>
              <a:graphicData uri="http://schemas.openxmlformats.org/drawingml/2006/table">
                <a:tbl>
                  <a:tblPr>
                    <a:tableStyleId>{9D7B26C5-4107-4FEC-AEDC-1716B250A1EF}</a:tableStyleId>
                  </a:tblPr>
                  <a:tblGrid>
                    <a:gridCol w="162560">
                      <a:extLst>
                        <a:ext uri="{9D8B030D-6E8A-4147-A177-3AD203B41FA5}">
                          <a16:colId xmlns:a16="http://schemas.microsoft.com/office/drawing/2014/main" val="3844082886"/>
                        </a:ext>
                      </a:extLst>
                    </a:gridCol>
                    <a:gridCol w="2526686">
                      <a:extLst>
                        <a:ext uri="{9D8B030D-6E8A-4147-A177-3AD203B41FA5}">
                          <a16:colId xmlns:a16="http://schemas.microsoft.com/office/drawing/2014/main" val="20000"/>
                        </a:ext>
                      </a:extLst>
                    </a:gridCol>
                    <a:gridCol w="852854">
                      <a:extLst>
                        <a:ext uri="{9D8B030D-6E8A-4147-A177-3AD203B41FA5}">
                          <a16:colId xmlns:a16="http://schemas.microsoft.com/office/drawing/2014/main" val="3174380769"/>
                        </a:ext>
                      </a:extLst>
                    </a:gridCol>
                    <a:gridCol w="993531">
                      <a:extLst>
                        <a:ext uri="{9D8B030D-6E8A-4147-A177-3AD203B41FA5}">
                          <a16:colId xmlns:a16="http://schemas.microsoft.com/office/drawing/2014/main" val="20001"/>
                        </a:ext>
                      </a:extLst>
                    </a:gridCol>
                    <a:gridCol w="1018451">
                      <a:extLst>
                        <a:ext uri="{9D8B030D-6E8A-4147-A177-3AD203B41FA5}">
                          <a16:colId xmlns:a16="http://schemas.microsoft.com/office/drawing/2014/main" val="656428672"/>
                        </a:ext>
                      </a:extLst>
                    </a:gridCol>
                  </a:tblGrid>
                  <a:tr h="364964">
                    <a:tc>
                      <a:txBody>
                        <a:bodyPr/>
                        <a:lstStyle/>
                        <a:p>
                          <a:pPr marL="0" marR="0" indent="0" algn="ctr">
                            <a:lnSpc>
                              <a:spcPct val="115000"/>
                            </a:lnSpc>
                            <a:spcBef>
                              <a:spcPts val="0"/>
                            </a:spcBef>
                            <a:spcAft>
                              <a:spcPts val="0"/>
                            </a:spcAft>
                          </a:pPr>
                          <a:endParaRPr lang="it-IT" sz="18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1" dirty="0">
                              <a:effectLst/>
                              <a:latin typeface="+mj-lt"/>
                              <a:ea typeface="Calibri" panose="020F0502020204030204" pitchFamily="34" charset="0"/>
                              <a:cs typeface="Calibri" panose="020F0502020204030204" pitchFamily="34" charset="0"/>
                            </a:rPr>
                            <a:t>Decay</a:t>
                          </a:r>
                          <a:endParaRPr lang="it-IT" sz="18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1" dirty="0">
                              <a:effectLst/>
                              <a:latin typeface="+mj-lt"/>
                              <a:ea typeface="Calibri" panose="020F0502020204030204" pitchFamily="34" charset="0"/>
                              <a:cs typeface="Calibri" panose="020F0502020204030204" pitchFamily="34" charset="0"/>
                            </a:rPr>
                            <a:t>T</a:t>
                          </a:r>
                          <a:r>
                            <a:rPr lang="en-US" sz="1800" b="1" baseline="-25000" dirty="0">
                              <a:effectLst/>
                              <a:latin typeface="+mj-lt"/>
                              <a:ea typeface="Calibri" panose="020F0502020204030204" pitchFamily="34" charset="0"/>
                              <a:cs typeface="Calibri" panose="020F0502020204030204" pitchFamily="34" charset="0"/>
                            </a:rPr>
                            <a:t>1/2</a:t>
                          </a:r>
                          <a:endParaRPr lang="it-IT" sz="1800" b="1" dirty="0">
                            <a:effectLst/>
                            <a:latin typeface="+mj-lt"/>
                            <a:ea typeface="Calibri" panose="020F0502020204030204" pitchFamily="34" charset="0"/>
                            <a:cs typeface="Calibri" panose="020F0502020204030204" pitchFamily="34" charset="0"/>
                          </a:endParaRPr>
                        </a:p>
                        <a:p>
                          <a:pPr marL="0" marR="0" indent="0" algn="ctr">
                            <a:lnSpc>
                              <a:spcPct val="115000"/>
                            </a:lnSpc>
                            <a:spcBef>
                              <a:spcPts val="0"/>
                            </a:spcBef>
                            <a:spcAft>
                              <a:spcPts val="0"/>
                            </a:spcAft>
                          </a:pPr>
                          <a:r>
                            <a:rPr lang="en-US" sz="1400" b="1" dirty="0">
                              <a:effectLst/>
                              <a:latin typeface="+mj-lt"/>
                              <a:ea typeface="Calibri" panose="020F0502020204030204" pitchFamily="34" charset="0"/>
                              <a:cs typeface="Calibri" panose="020F0502020204030204" pitchFamily="34" charset="0"/>
                            </a:rPr>
                            <a:t>[10</a:t>
                          </a:r>
                          <a:r>
                            <a:rPr lang="en-US" sz="1400" b="1" baseline="30000" dirty="0">
                              <a:effectLst/>
                              <a:latin typeface="+mj-lt"/>
                              <a:ea typeface="Calibri" panose="020F0502020204030204" pitchFamily="34" charset="0"/>
                              <a:cs typeface="Calibri" panose="020F0502020204030204" pitchFamily="34" charset="0"/>
                            </a:rPr>
                            <a:t>9</a:t>
                          </a:r>
                          <a:r>
                            <a:rPr lang="en-US" sz="1400" b="1" dirty="0">
                              <a:effectLst/>
                              <a:latin typeface="+mj-lt"/>
                              <a:ea typeface="Calibri" panose="020F0502020204030204" pitchFamily="34" charset="0"/>
                              <a:cs typeface="Calibri" panose="020F0502020204030204" pitchFamily="34" charset="0"/>
                            </a:rPr>
                            <a:t> y]</a:t>
                          </a:r>
                          <a:endParaRPr lang="it-IT" sz="14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l-GR" sz="1800" b="1" dirty="0">
                              <a:effectLst/>
                              <a:latin typeface="+mj-lt"/>
                              <a:ea typeface="Calibri" panose="020F0502020204030204" pitchFamily="34" charset="0"/>
                              <a:cs typeface="Calibri" panose="020F0502020204030204" pitchFamily="34" charset="0"/>
                            </a:rPr>
                            <a:t>ε</a:t>
                          </a:r>
                          <a:r>
                            <a:rPr lang="en-US" sz="1800" b="1" baseline="0" dirty="0">
                              <a:effectLst/>
                              <a:latin typeface="+mj-lt"/>
                              <a:ea typeface="Calibri" panose="020F0502020204030204" pitchFamily="34" charset="0"/>
                              <a:cs typeface="Calibri" panose="020F0502020204030204" pitchFamily="34" charset="0"/>
                            </a:rPr>
                            <a:t>(</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𝝂</m:t>
                                  </m:r>
                                </m:e>
                              </m:acc>
                            </m:oMath>
                          </a14:m>
                          <a:r>
                            <a:rPr lang="en-US" sz="1800" b="1" baseline="0" dirty="0">
                              <a:effectLst/>
                              <a:latin typeface="+mj-lt"/>
                              <a:ea typeface="Calibri" panose="020F0502020204030204" pitchFamily="34" charset="0"/>
                              <a:cs typeface="Calibri" panose="020F0502020204030204" pitchFamily="34" charset="0"/>
                            </a:rPr>
                            <a:t>)</a:t>
                          </a:r>
                        </a:p>
                        <a:p>
                          <a:pPr marL="0" marR="0" indent="0" algn="ctr">
                            <a:lnSpc>
                              <a:spcPct val="115000"/>
                            </a:lnSpc>
                            <a:spcBef>
                              <a:spcPts val="0"/>
                            </a:spcBef>
                            <a:spcAft>
                              <a:spcPts val="0"/>
                            </a:spcAft>
                          </a:pPr>
                          <a:r>
                            <a:rPr lang="en-US" sz="1400" b="1" baseline="0" dirty="0">
                              <a:effectLst/>
                              <a:latin typeface="+mj-lt"/>
                              <a:ea typeface="Calibri" panose="020F0502020204030204" pitchFamily="34" charset="0"/>
                              <a:cs typeface="Calibri" panose="020F0502020204030204" pitchFamily="34" charset="0"/>
                            </a:rPr>
                            <a:t>[10</a:t>
                          </a:r>
                          <a:r>
                            <a:rPr lang="en-US" sz="1400" b="1" baseline="30000" dirty="0">
                              <a:effectLst/>
                              <a:latin typeface="+mj-lt"/>
                              <a:ea typeface="Calibri" panose="020F0502020204030204" pitchFamily="34" charset="0"/>
                              <a:cs typeface="Calibri" panose="020F0502020204030204" pitchFamily="34" charset="0"/>
                            </a:rPr>
                            <a:t>7</a:t>
                          </a:r>
                          <a:r>
                            <a:rPr lang="en-US" sz="1400" b="1" baseline="0" dirty="0">
                              <a:effectLst/>
                              <a:latin typeface="+mj-lt"/>
                              <a:ea typeface="Calibri" panose="020F0502020204030204" pitchFamily="34" charset="0"/>
                              <a:cs typeface="Calibri" panose="020F0502020204030204" pitchFamily="34" charset="0"/>
                            </a:rPr>
                            <a:t>kg</a:t>
                          </a:r>
                          <a:r>
                            <a:rPr lang="en-US" sz="1400" b="1" baseline="30000" dirty="0">
                              <a:effectLst/>
                              <a:latin typeface="+mj-lt"/>
                              <a:ea typeface="Calibri" panose="020F0502020204030204" pitchFamily="34" charset="0"/>
                              <a:cs typeface="Calibri" panose="020F0502020204030204" pitchFamily="34" charset="0"/>
                            </a:rPr>
                            <a:t>-1</a:t>
                          </a:r>
                          <a:r>
                            <a:rPr lang="en-US" sz="1400" b="1" baseline="0" dirty="0">
                              <a:effectLst/>
                              <a:latin typeface="+mj-lt"/>
                              <a:ea typeface="Calibri" panose="020F0502020204030204" pitchFamily="34" charset="0"/>
                              <a:cs typeface="Calibri" panose="020F0502020204030204" pitchFamily="34" charset="0"/>
                            </a:rPr>
                            <a:t> s</a:t>
                          </a:r>
                          <a:r>
                            <a:rPr lang="en-US" sz="1400" b="1" baseline="30000" dirty="0">
                              <a:effectLst/>
                              <a:latin typeface="+mj-lt"/>
                              <a:ea typeface="Calibri" panose="020F0502020204030204" pitchFamily="34" charset="0"/>
                              <a:cs typeface="Calibri" panose="020F0502020204030204" pitchFamily="34" charset="0"/>
                            </a:rPr>
                            <a:t>-1</a:t>
                          </a:r>
                          <a:r>
                            <a:rPr lang="en-US" sz="1400" b="1" baseline="0" dirty="0">
                              <a:effectLst/>
                              <a:latin typeface="+mj-lt"/>
                              <a:ea typeface="Calibri" panose="020F0502020204030204" pitchFamily="34" charset="0"/>
                              <a:cs typeface="Calibri" panose="020F0502020204030204" pitchFamily="34" charset="0"/>
                            </a:rPr>
                            <a:t>]</a:t>
                          </a:r>
                          <a:endParaRPr lang="it-IT" sz="14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defTabSz="914400" rtl="0" eaLnBrk="1" fontAlgn="auto" latinLnBrk="0" hangingPunct="1">
                            <a:lnSpc>
                              <a:spcPct val="115000"/>
                            </a:lnSpc>
                            <a:spcBef>
                              <a:spcPts val="0"/>
                            </a:spcBef>
                            <a:spcAft>
                              <a:spcPts val="0"/>
                            </a:spcAft>
                            <a:buClr>
                              <a:srgbClr val="000000"/>
                            </a:buClr>
                            <a:buSzTx/>
                            <a:buFont typeface="Arial"/>
                            <a:buNone/>
                            <a:tabLst/>
                            <a:defRPr/>
                          </a:pPr>
                          <a:r>
                            <a:rPr lang="en-US" sz="1800" b="1" dirty="0">
                              <a:effectLst/>
                              <a:latin typeface="+mj-lt"/>
                              <a:ea typeface="Calibri" panose="020F0502020204030204" pitchFamily="34" charset="0"/>
                              <a:cs typeface="Calibri" panose="020F0502020204030204" pitchFamily="34" charset="0"/>
                            </a:rPr>
                            <a:t>E</a:t>
                          </a:r>
                          <a:r>
                            <a:rPr lang="en-US" sz="1800" b="1" baseline="-25000" dirty="0" err="1">
                              <a:effectLst/>
                              <a:latin typeface="+mj-lt"/>
                              <a:ea typeface="Calibri" panose="020F0502020204030204" pitchFamily="34" charset="0"/>
                              <a:cs typeface="Calibri" panose="020F0502020204030204" pitchFamily="34" charset="0"/>
                            </a:rPr>
                            <a:t>max</a:t>
                          </a:r>
                          <a:r>
                            <a:rPr lang="en-US" sz="1800" b="1" baseline="0" dirty="0">
                              <a:effectLst/>
                              <a:latin typeface="+mj-lt"/>
                              <a:ea typeface="Calibri" panose="020F0502020204030204" pitchFamily="34" charset="0"/>
                              <a:cs typeface="Calibri" panose="020F0502020204030204" pitchFamily="34" charset="0"/>
                            </a:rPr>
                            <a:t>(</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𝝂</m:t>
                                  </m:r>
                                </m:e>
                              </m:acc>
                            </m:oMath>
                          </a14:m>
                          <a:r>
                            <a:rPr lang="en-US" sz="1800" b="1" baseline="0" dirty="0">
                              <a:effectLst/>
                              <a:latin typeface="+mj-lt"/>
                              <a:ea typeface="Calibri" panose="020F0502020204030204" pitchFamily="34" charset="0"/>
                              <a:cs typeface="Calibri" panose="020F0502020204030204" pitchFamily="34" charset="0"/>
                            </a:rPr>
                            <a:t>)</a:t>
                          </a:r>
                          <a:endParaRPr lang="it-IT" sz="1800" b="1" dirty="0">
                            <a:effectLst/>
                            <a:latin typeface="+mj-lt"/>
                            <a:ea typeface="Calibri" panose="020F0502020204030204" pitchFamily="34" charset="0"/>
                            <a:cs typeface="Calibri" panose="020F0502020204030204" pitchFamily="34" charset="0"/>
                          </a:endParaRPr>
                        </a:p>
                        <a:p>
                          <a:pPr marL="0" marR="0" indent="0" algn="ctr">
                            <a:lnSpc>
                              <a:spcPct val="115000"/>
                            </a:lnSpc>
                            <a:spcBef>
                              <a:spcPts val="0"/>
                            </a:spcBef>
                            <a:spcAft>
                              <a:spcPts val="0"/>
                            </a:spcAft>
                          </a:pPr>
                          <a:r>
                            <a:rPr lang="en-US" sz="1400" b="1" dirty="0">
                              <a:effectLst/>
                              <a:latin typeface="+mj-lt"/>
                              <a:ea typeface="Calibri" panose="020F0502020204030204" pitchFamily="34" charset="0"/>
                              <a:cs typeface="Calibri" panose="020F0502020204030204" pitchFamily="34" charset="0"/>
                            </a:rPr>
                            <a:t>[MeV]</a:t>
                          </a:r>
                          <a:endParaRPr lang="it-IT" sz="1400" b="1"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0"/>
                      </a:ext>
                    </a:extLst>
                  </a:tr>
                  <a:tr h="349759">
                    <a:tc>
                      <a:txBody>
                        <a:bodyPr/>
                        <a:lstStyle/>
                        <a:p>
                          <a:pPr marL="0" marR="0" indent="0" algn="ctr">
                            <a:lnSpc>
                              <a:spcPct val="115000"/>
                            </a:lnSpc>
                            <a:spcBef>
                              <a:spcPts val="0"/>
                            </a:spcBef>
                            <a:spcAft>
                              <a:spcPts val="0"/>
                            </a:spcAft>
                          </a:pPr>
                          <a:endParaRPr lang="it-IT" sz="1800" b="0" baseline="30000" dirty="0">
                            <a:effectLst/>
                            <a:latin typeface="+mj-lt"/>
                            <a:ea typeface="Calibri" panose="020F0502020204030204" pitchFamily="34" charset="0"/>
                            <a:cs typeface="Calibri" panose="020F0502020204030204" pitchFamily="34" charset="0"/>
                          </a:endParaRPr>
                        </a:p>
                      </a:txBody>
                      <a:tcPr marL="68580" marR="68580" marT="0" marB="0" anchor="ctr">
                        <a:solidFill>
                          <a:srgbClr val="A5B8D7"/>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baseline="30000" dirty="0">
                              <a:effectLst/>
                              <a:latin typeface="+mj-lt"/>
                              <a:ea typeface="Calibri" panose="020F0502020204030204" pitchFamily="34" charset="0"/>
                              <a:cs typeface="Calibri" panose="020F0502020204030204" pitchFamily="34" charset="0"/>
                            </a:rPr>
                            <a:t>238</a:t>
                          </a:r>
                          <a:r>
                            <a:rPr lang="en-US" sz="1800" b="0" dirty="0">
                              <a:effectLst/>
                              <a:latin typeface="+mj-lt"/>
                              <a:ea typeface="Calibri" panose="020F0502020204030204" pitchFamily="34" charset="0"/>
                              <a:cs typeface="Calibri" panose="020F0502020204030204" pitchFamily="34" charset="0"/>
                            </a:rPr>
                            <a:t>U → </a:t>
                          </a:r>
                          <a:r>
                            <a:rPr lang="en-US" sz="1800" b="0" baseline="30000" dirty="0">
                              <a:effectLst/>
                              <a:latin typeface="+mj-lt"/>
                              <a:ea typeface="Calibri" panose="020F0502020204030204" pitchFamily="34" charset="0"/>
                              <a:cs typeface="Calibri" panose="020F0502020204030204" pitchFamily="34" charset="0"/>
                            </a:rPr>
                            <a:t>206</a:t>
                          </a:r>
                          <a:r>
                            <a:rPr lang="en-US" sz="1800" b="0" dirty="0">
                              <a:effectLst/>
                              <a:latin typeface="+mj-lt"/>
                              <a:ea typeface="Calibri" panose="020F0502020204030204" pitchFamily="34" charset="0"/>
                              <a:cs typeface="Calibri" panose="020F0502020204030204" pitchFamily="34" charset="0"/>
                            </a:rPr>
                            <a:t>Pb + 8</a:t>
                          </a:r>
                          <a:r>
                            <a:rPr lang="el-GR" sz="1800" b="0" dirty="0">
                              <a:effectLst/>
                              <a:latin typeface="+mj-lt"/>
                              <a:ea typeface="Calibri" panose="020F0502020204030204" pitchFamily="34" charset="0"/>
                              <a:cs typeface="Times New Roman" panose="02020603050405020304" pitchFamily="18" charset="0"/>
                            </a:rPr>
                            <a:t>α</a:t>
                          </a:r>
                          <a:r>
                            <a:rPr lang="en-US" sz="1800" b="0" dirty="0">
                              <a:effectLst/>
                              <a:latin typeface="+mj-lt"/>
                              <a:ea typeface="Calibri" panose="020F0502020204030204" pitchFamily="34" charset="0"/>
                              <a:cs typeface="Times New Roman" panose="02020603050405020304" pitchFamily="18" charset="0"/>
                            </a:rPr>
                            <a:t> + 6</a:t>
                          </a:r>
                          <a:r>
                            <a:rPr lang="el-GR" sz="1800" b="0" dirty="0">
                              <a:effectLst/>
                              <a:latin typeface="+mj-lt"/>
                              <a:ea typeface="Calibri" panose="020F0502020204030204" pitchFamily="34" charset="0"/>
                              <a:cs typeface="Times New Roman" panose="02020603050405020304" pitchFamily="18" charset="0"/>
                            </a:rPr>
                            <a:t>β</a:t>
                          </a:r>
                          <a:r>
                            <a:rPr lang="en-US" sz="1800" b="0" baseline="30000" dirty="0">
                              <a:effectLst/>
                              <a:latin typeface="+mj-lt"/>
                              <a:ea typeface="Calibri" panose="020F0502020204030204" pitchFamily="34" charset="0"/>
                              <a:cs typeface="Times New Roman" panose="02020603050405020304" pitchFamily="18" charset="0"/>
                            </a:rPr>
                            <a:t>-</a:t>
                          </a:r>
                          <a:endParaRPr lang="it-IT" sz="1800" b="0" baseline="3000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4.47</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0" dirty="0">
                              <a:effectLst/>
                              <a:latin typeface="+mj-lt"/>
                              <a:ea typeface="Calibri" panose="020F0502020204030204" pitchFamily="34" charset="0"/>
                              <a:cs typeface="Calibri" panose="020F0502020204030204" pitchFamily="34" charset="0"/>
                            </a:rPr>
                            <a:t>7.5</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3.36</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349759">
                    <a:tc>
                      <a:txBody>
                        <a:bodyPr/>
                        <a:lstStyle/>
                        <a:p>
                          <a:pPr marL="0" marR="0" indent="0" algn="ctr">
                            <a:lnSpc>
                              <a:spcPct val="115000"/>
                            </a:lnSpc>
                            <a:spcBef>
                              <a:spcPts val="0"/>
                            </a:spcBef>
                            <a:spcAft>
                              <a:spcPts val="0"/>
                            </a:spcAft>
                          </a:pP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solidFill>
                          <a:srgbClr val="A9D3B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baseline="30000" dirty="0">
                              <a:effectLst/>
                              <a:latin typeface="+mj-lt"/>
                              <a:ea typeface="Calibri" panose="020F0502020204030204" pitchFamily="34" charset="0"/>
                              <a:cs typeface="Calibri" panose="020F0502020204030204" pitchFamily="34" charset="0"/>
                            </a:rPr>
                            <a:t>232</a:t>
                          </a:r>
                          <a:r>
                            <a:rPr lang="en-US" sz="1800" b="0" dirty="0">
                              <a:effectLst/>
                              <a:latin typeface="+mj-lt"/>
                              <a:ea typeface="Calibri" panose="020F0502020204030204" pitchFamily="34" charset="0"/>
                              <a:cs typeface="Calibri" panose="020F0502020204030204" pitchFamily="34" charset="0"/>
                            </a:rPr>
                            <a:t>Th → </a:t>
                          </a:r>
                          <a:r>
                            <a:rPr lang="en-US" sz="1800" b="0" baseline="30000" dirty="0">
                              <a:effectLst/>
                              <a:latin typeface="+mj-lt"/>
                              <a:ea typeface="Calibri" panose="020F0502020204030204" pitchFamily="34" charset="0"/>
                              <a:cs typeface="Calibri" panose="020F0502020204030204" pitchFamily="34" charset="0"/>
                            </a:rPr>
                            <a:t>208</a:t>
                          </a:r>
                          <a:r>
                            <a:rPr lang="en-US" sz="1800" b="0" dirty="0">
                              <a:effectLst/>
                              <a:latin typeface="+mj-lt"/>
                              <a:ea typeface="Calibri" panose="020F0502020204030204" pitchFamily="34" charset="0"/>
                              <a:cs typeface="Calibri" panose="020F0502020204030204" pitchFamily="34" charset="0"/>
                            </a:rPr>
                            <a:t>Pb + 6</a:t>
                          </a:r>
                          <a:r>
                            <a:rPr lang="el-GR" sz="1800" b="0" dirty="0">
                              <a:effectLst/>
                              <a:latin typeface="+mj-lt"/>
                              <a:ea typeface="Calibri" panose="020F0502020204030204" pitchFamily="34" charset="0"/>
                              <a:cs typeface="Times New Roman" panose="02020603050405020304" pitchFamily="18" charset="0"/>
                            </a:rPr>
                            <a:t>α</a:t>
                          </a:r>
                          <a:r>
                            <a:rPr lang="en-US" sz="1800" b="0" dirty="0">
                              <a:effectLst/>
                              <a:latin typeface="+mj-lt"/>
                              <a:ea typeface="Calibri" panose="020F0502020204030204" pitchFamily="34" charset="0"/>
                              <a:cs typeface="Times New Roman" panose="02020603050405020304" pitchFamily="18" charset="0"/>
                            </a:rPr>
                            <a:t> + 4</a:t>
                          </a:r>
                          <a:r>
                            <a:rPr lang="el-GR" sz="1800" b="0" dirty="0">
                              <a:effectLst/>
                              <a:latin typeface="+mj-lt"/>
                              <a:ea typeface="Calibri" panose="020F0502020204030204" pitchFamily="34" charset="0"/>
                              <a:cs typeface="Times New Roman" panose="02020603050405020304" pitchFamily="18" charset="0"/>
                            </a:rPr>
                            <a:t>β</a:t>
                          </a:r>
                          <a:r>
                            <a:rPr lang="en-US" sz="1800" b="0" baseline="30000" dirty="0">
                              <a:effectLst/>
                              <a:latin typeface="+mj-lt"/>
                              <a:ea typeface="Calibri" panose="020F0502020204030204" pitchFamily="34" charset="0"/>
                              <a:cs typeface="Times New Roman" panose="02020603050405020304" pitchFamily="18" charset="0"/>
                            </a:rPr>
                            <a:t>-</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14.0</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0" dirty="0">
                              <a:effectLst/>
                              <a:latin typeface="+mj-lt"/>
                              <a:ea typeface="Calibri" panose="020F0502020204030204" pitchFamily="34" charset="0"/>
                              <a:cs typeface="Calibri" panose="020F0502020204030204" pitchFamily="34" charset="0"/>
                            </a:rPr>
                            <a:t>1.6</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2.25</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r h="349759">
                    <a:tc>
                      <a:txBody>
                        <a:bodyPr/>
                        <a:lstStyle/>
                        <a:p>
                          <a:pPr marL="0" marR="0" indent="0" algn="ctr">
                            <a:lnSpc>
                              <a:spcPct val="115000"/>
                            </a:lnSpc>
                            <a:spcBef>
                              <a:spcPts val="0"/>
                            </a:spcBef>
                            <a:spcAft>
                              <a:spcPts val="0"/>
                            </a:spcAft>
                          </a:pP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solidFill>
                          <a:srgbClr val="FACAA2"/>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baseline="30000" dirty="0">
                              <a:effectLst/>
                              <a:latin typeface="+mj-lt"/>
                              <a:ea typeface="Calibri" panose="020F0502020204030204" pitchFamily="34" charset="0"/>
                              <a:cs typeface="Calibri" panose="020F0502020204030204" pitchFamily="34" charset="0"/>
                            </a:rPr>
                            <a:t>40</a:t>
                          </a:r>
                          <a:r>
                            <a:rPr lang="en-US" sz="1800" b="0" dirty="0">
                              <a:effectLst/>
                              <a:latin typeface="+mj-lt"/>
                              <a:ea typeface="Calibri" panose="020F0502020204030204" pitchFamily="34" charset="0"/>
                              <a:cs typeface="Calibri" panose="020F0502020204030204" pitchFamily="34" charset="0"/>
                            </a:rPr>
                            <a:t>K → </a:t>
                          </a:r>
                          <a:r>
                            <a:rPr lang="en-US" sz="1800" b="0" baseline="30000" dirty="0">
                              <a:effectLst/>
                              <a:latin typeface="+mj-lt"/>
                              <a:ea typeface="Calibri" panose="020F0502020204030204" pitchFamily="34" charset="0"/>
                              <a:cs typeface="Calibri" panose="020F0502020204030204" pitchFamily="34" charset="0"/>
                            </a:rPr>
                            <a:t>40</a:t>
                          </a:r>
                          <a:r>
                            <a:rPr lang="en-US" sz="1800" b="0" dirty="0">
                              <a:effectLst/>
                              <a:latin typeface="+mj-lt"/>
                              <a:ea typeface="Calibri" panose="020F0502020204030204" pitchFamily="34" charset="0"/>
                              <a:cs typeface="Calibri" panose="020F0502020204030204" pitchFamily="34" charset="0"/>
                            </a:rPr>
                            <a:t>Ca + e</a:t>
                          </a:r>
                          <a:r>
                            <a:rPr lang="en-US" sz="1800" b="0" baseline="30000" dirty="0">
                              <a:effectLst/>
                              <a:latin typeface="+mj-lt"/>
                              <a:ea typeface="Calibri" panose="020F0502020204030204" pitchFamily="34" charset="0"/>
                              <a:cs typeface="Calibri" panose="020F0502020204030204" pitchFamily="34" charset="0"/>
                            </a:rPr>
                            <a:t>-</a:t>
                          </a:r>
                          <a:r>
                            <a:rPr lang="en-US" sz="1800" b="0" dirty="0">
                              <a:effectLst/>
                              <a:latin typeface="+mj-lt"/>
                              <a:ea typeface="Calibri" panose="020F0502020204030204" pitchFamily="34" charset="0"/>
                              <a:cs typeface="Calibri" panose="020F0502020204030204" pitchFamily="34" charset="0"/>
                            </a:rPr>
                            <a:t> +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i="1">
                                          <a:latin typeface="Cambria Math" panose="02040503050406030204" pitchFamily="18" charset="0"/>
                                        </a:rPr>
                                      </m:ctrlPr>
                                    </m:accPr>
                                    <m:e>
                                      <m:r>
                                        <a:rPr lang="en-US" sz="1800" i="1">
                                          <a:latin typeface="Cambria Math" panose="02040503050406030204" pitchFamily="18" charset="0"/>
                                        </a:rPr>
                                        <m:t>𝜈</m:t>
                                      </m:r>
                                    </m:e>
                                  </m:acc>
                                </m:e>
                                <m:sub>
                                  <m:r>
                                    <a:rPr lang="en-US" sz="1800" i="1">
                                      <a:latin typeface="Cambria Math" panose="02040503050406030204" pitchFamily="18" charset="0"/>
                                    </a:rPr>
                                    <m:t>𝑒</m:t>
                                  </m:r>
                                </m:sub>
                              </m:sSub>
                            </m:oMath>
                          </a14:m>
                          <a:r>
                            <a:rPr lang="en-US" sz="1800" b="0" dirty="0">
                              <a:effectLst/>
                              <a:latin typeface="+mj-lt"/>
                              <a:ea typeface="Calibri" panose="020F0502020204030204" pitchFamily="34" charset="0"/>
                              <a:cs typeface="Calibri" panose="020F0502020204030204" pitchFamily="34" charset="0"/>
                            </a:rPr>
                            <a:t> (89%)</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1.28</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1" dirty="0">
                              <a:effectLst/>
                              <a:latin typeface="+mj-lt"/>
                              <a:ea typeface="Calibri" panose="020F0502020204030204" pitchFamily="34" charset="0"/>
                              <a:cs typeface="Calibri" panose="020F0502020204030204" pitchFamily="34" charset="0"/>
                            </a:rPr>
                            <a:t>23.2</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1.31</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4"/>
                      </a:ext>
                    </a:extLst>
                  </a:tr>
                </a:tbl>
              </a:graphicData>
            </a:graphic>
          </p:graphicFrame>
        </mc:Choice>
        <mc:Fallback xmlns="">
          <p:graphicFrame>
            <p:nvGraphicFramePr>
              <p:cNvPr id="8" name="Tabella 14">
                <a:extLst>
                  <a:ext uri="{FF2B5EF4-FFF2-40B4-BE49-F238E27FC236}">
                    <a16:creationId xmlns:a16="http://schemas.microsoft.com/office/drawing/2014/main" id="{D2DC59B4-DDE2-4E06-9430-B4B9ED381A75}"/>
                  </a:ext>
                </a:extLst>
              </p:cNvPr>
              <p:cNvGraphicFramePr>
                <a:graphicFrameLocks noGrp="1"/>
              </p:cNvGraphicFramePr>
              <p:nvPr>
                <p:extLst>
                  <p:ext uri="{D42A27DB-BD31-4B8C-83A1-F6EECF244321}">
                    <p14:modId xmlns:p14="http://schemas.microsoft.com/office/powerpoint/2010/main" val="513650729"/>
                  </p:ext>
                </p:extLst>
              </p:nvPr>
            </p:nvGraphicFramePr>
            <p:xfrm>
              <a:off x="203423" y="5033705"/>
              <a:ext cx="5554082" cy="1595695"/>
            </p:xfrm>
            <a:graphic>
              <a:graphicData uri="http://schemas.openxmlformats.org/drawingml/2006/table">
                <a:tbl>
                  <a:tblPr>
                    <a:tableStyleId>{9D7B26C5-4107-4FEC-AEDC-1716B250A1EF}</a:tableStyleId>
                  </a:tblPr>
                  <a:tblGrid>
                    <a:gridCol w="162560">
                      <a:extLst>
                        <a:ext uri="{9D8B030D-6E8A-4147-A177-3AD203B41FA5}">
                          <a16:colId xmlns:a16="http://schemas.microsoft.com/office/drawing/2014/main" val="3844082886"/>
                        </a:ext>
                      </a:extLst>
                    </a:gridCol>
                    <a:gridCol w="2526686">
                      <a:extLst>
                        <a:ext uri="{9D8B030D-6E8A-4147-A177-3AD203B41FA5}">
                          <a16:colId xmlns:a16="http://schemas.microsoft.com/office/drawing/2014/main" val="20000"/>
                        </a:ext>
                      </a:extLst>
                    </a:gridCol>
                    <a:gridCol w="852854">
                      <a:extLst>
                        <a:ext uri="{9D8B030D-6E8A-4147-A177-3AD203B41FA5}">
                          <a16:colId xmlns:a16="http://schemas.microsoft.com/office/drawing/2014/main" val="3174380769"/>
                        </a:ext>
                      </a:extLst>
                    </a:gridCol>
                    <a:gridCol w="993531">
                      <a:extLst>
                        <a:ext uri="{9D8B030D-6E8A-4147-A177-3AD203B41FA5}">
                          <a16:colId xmlns:a16="http://schemas.microsoft.com/office/drawing/2014/main" val="20001"/>
                        </a:ext>
                      </a:extLst>
                    </a:gridCol>
                    <a:gridCol w="1018451">
                      <a:extLst>
                        <a:ext uri="{9D8B030D-6E8A-4147-A177-3AD203B41FA5}">
                          <a16:colId xmlns:a16="http://schemas.microsoft.com/office/drawing/2014/main" val="656428672"/>
                        </a:ext>
                      </a:extLst>
                    </a:gridCol>
                  </a:tblGrid>
                  <a:tr h="546418">
                    <a:tc>
                      <a:txBody>
                        <a:bodyPr/>
                        <a:lstStyle/>
                        <a:p>
                          <a:pPr marL="0" marR="0" indent="0" algn="ctr">
                            <a:lnSpc>
                              <a:spcPct val="115000"/>
                            </a:lnSpc>
                            <a:spcBef>
                              <a:spcPts val="0"/>
                            </a:spcBef>
                            <a:spcAft>
                              <a:spcPts val="0"/>
                            </a:spcAft>
                          </a:pPr>
                          <a:endParaRPr lang="it-IT" sz="18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1" dirty="0">
                              <a:effectLst/>
                              <a:latin typeface="+mj-lt"/>
                              <a:ea typeface="Calibri" panose="020F0502020204030204" pitchFamily="34" charset="0"/>
                              <a:cs typeface="Calibri" panose="020F0502020204030204" pitchFamily="34" charset="0"/>
                            </a:rPr>
                            <a:t>Decay</a:t>
                          </a:r>
                          <a:endParaRPr lang="it-IT" sz="18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1" dirty="0">
                              <a:effectLst/>
                              <a:latin typeface="+mj-lt"/>
                              <a:ea typeface="Calibri" panose="020F0502020204030204" pitchFamily="34" charset="0"/>
                              <a:cs typeface="Calibri" panose="020F0502020204030204" pitchFamily="34" charset="0"/>
                            </a:rPr>
                            <a:t>T</a:t>
                          </a:r>
                          <a:r>
                            <a:rPr lang="en-US" sz="1800" b="1" baseline="-25000" dirty="0">
                              <a:effectLst/>
                              <a:latin typeface="+mj-lt"/>
                              <a:ea typeface="Calibri" panose="020F0502020204030204" pitchFamily="34" charset="0"/>
                              <a:cs typeface="Calibri" panose="020F0502020204030204" pitchFamily="34" charset="0"/>
                            </a:rPr>
                            <a:t>1/2</a:t>
                          </a:r>
                          <a:endParaRPr lang="it-IT" sz="1800" b="1" dirty="0">
                            <a:effectLst/>
                            <a:latin typeface="+mj-lt"/>
                            <a:ea typeface="Calibri" panose="020F0502020204030204" pitchFamily="34" charset="0"/>
                            <a:cs typeface="Calibri" panose="020F0502020204030204" pitchFamily="34" charset="0"/>
                          </a:endParaRPr>
                        </a:p>
                        <a:p>
                          <a:pPr marL="0" marR="0" indent="0" algn="ctr">
                            <a:lnSpc>
                              <a:spcPct val="115000"/>
                            </a:lnSpc>
                            <a:spcBef>
                              <a:spcPts val="0"/>
                            </a:spcBef>
                            <a:spcAft>
                              <a:spcPts val="0"/>
                            </a:spcAft>
                          </a:pPr>
                          <a:r>
                            <a:rPr lang="en-US" sz="1400" b="1" dirty="0">
                              <a:effectLst/>
                              <a:latin typeface="+mj-lt"/>
                              <a:ea typeface="Calibri" panose="020F0502020204030204" pitchFamily="34" charset="0"/>
                              <a:cs typeface="Calibri" panose="020F0502020204030204" pitchFamily="34" charset="0"/>
                            </a:rPr>
                            <a:t>[10</a:t>
                          </a:r>
                          <a:r>
                            <a:rPr lang="en-US" sz="1400" b="1" baseline="30000" dirty="0">
                              <a:effectLst/>
                              <a:latin typeface="+mj-lt"/>
                              <a:ea typeface="Calibri" panose="020F0502020204030204" pitchFamily="34" charset="0"/>
                              <a:cs typeface="Calibri" panose="020F0502020204030204" pitchFamily="34" charset="0"/>
                            </a:rPr>
                            <a:t>9</a:t>
                          </a:r>
                          <a:r>
                            <a:rPr lang="en-US" sz="1400" b="1" dirty="0">
                              <a:effectLst/>
                              <a:latin typeface="+mj-lt"/>
                              <a:ea typeface="Calibri" panose="020F0502020204030204" pitchFamily="34" charset="0"/>
                              <a:cs typeface="Calibri" panose="020F0502020204030204" pitchFamily="34" charset="0"/>
                            </a:rPr>
                            <a:t> y]</a:t>
                          </a:r>
                          <a:endParaRPr lang="it-IT" sz="1400" b="1"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p>
                          <a:endParaRPr lang="en-US"/>
                        </a:p>
                      </a:txBody>
                      <a:tcPr marL="68580" marR="68580" marT="0" marB="0" anchor="ctr">
                        <a:blipFill>
                          <a:blip r:embed="rId5"/>
                          <a:stretch>
                            <a:fillRect l="-357055" t="-8889" r="-103067" b="-213333"/>
                          </a:stretch>
                        </a:blipFill>
                      </a:tcPr>
                    </a:tc>
                    <a:tc>
                      <a:txBody>
                        <a:bodyPr/>
                        <a:lstStyle/>
                        <a:p>
                          <a:endParaRPr lang="en-US"/>
                        </a:p>
                      </a:txBody>
                      <a:tcPr marL="68580" marR="68580" marT="0" marB="0" anchor="ctr">
                        <a:blipFill>
                          <a:blip r:embed="rId5"/>
                          <a:stretch>
                            <a:fillRect l="-446108" t="-8889" r="-599" b="-213333"/>
                          </a:stretch>
                        </a:blipFill>
                      </a:tcPr>
                    </a:tc>
                    <a:extLst>
                      <a:ext uri="{0D108BD9-81ED-4DB2-BD59-A6C34878D82A}">
                        <a16:rowId xmlns:a16="http://schemas.microsoft.com/office/drawing/2014/main" val="10000"/>
                      </a:ext>
                    </a:extLst>
                  </a:tr>
                  <a:tr h="349759">
                    <a:tc>
                      <a:txBody>
                        <a:bodyPr/>
                        <a:lstStyle/>
                        <a:p>
                          <a:pPr marL="0" marR="0" indent="0" algn="ctr">
                            <a:lnSpc>
                              <a:spcPct val="115000"/>
                            </a:lnSpc>
                            <a:spcBef>
                              <a:spcPts val="0"/>
                            </a:spcBef>
                            <a:spcAft>
                              <a:spcPts val="0"/>
                            </a:spcAft>
                          </a:pPr>
                          <a:endParaRPr lang="it-IT" sz="1800" b="0" baseline="30000" dirty="0">
                            <a:effectLst/>
                            <a:latin typeface="+mj-lt"/>
                            <a:ea typeface="Calibri" panose="020F0502020204030204" pitchFamily="34" charset="0"/>
                            <a:cs typeface="Calibri" panose="020F0502020204030204" pitchFamily="34" charset="0"/>
                          </a:endParaRPr>
                        </a:p>
                      </a:txBody>
                      <a:tcPr marL="68580" marR="68580" marT="0" marB="0" anchor="ctr">
                        <a:solidFill>
                          <a:srgbClr val="A5B8D7"/>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baseline="30000" dirty="0">
                              <a:effectLst/>
                              <a:latin typeface="+mj-lt"/>
                              <a:ea typeface="Calibri" panose="020F0502020204030204" pitchFamily="34" charset="0"/>
                              <a:cs typeface="Calibri" panose="020F0502020204030204" pitchFamily="34" charset="0"/>
                            </a:rPr>
                            <a:t>238</a:t>
                          </a:r>
                          <a:r>
                            <a:rPr lang="en-US" sz="1800" b="0" dirty="0">
                              <a:effectLst/>
                              <a:latin typeface="+mj-lt"/>
                              <a:ea typeface="Calibri" panose="020F0502020204030204" pitchFamily="34" charset="0"/>
                              <a:cs typeface="Calibri" panose="020F0502020204030204" pitchFamily="34" charset="0"/>
                            </a:rPr>
                            <a:t>U → </a:t>
                          </a:r>
                          <a:r>
                            <a:rPr lang="en-US" sz="1800" b="0" baseline="30000" dirty="0">
                              <a:effectLst/>
                              <a:latin typeface="+mj-lt"/>
                              <a:ea typeface="Calibri" panose="020F0502020204030204" pitchFamily="34" charset="0"/>
                              <a:cs typeface="Calibri" panose="020F0502020204030204" pitchFamily="34" charset="0"/>
                            </a:rPr>
                            <a:t>206</a:t>
                          </a:r>
                          <a:r>
                            <a:rPr lang="en-US" sz="1800" b="0" dirty="0">
                              <a:effectLst/>
                              <a:latin typeface="+mj-lt"/>
                              <a:ea typeface="Calibri" panose="020F0502020204030204" pitchFamily="34" charset="0"/>
                              <a:cs typeface="Calibri" panose="020F0502020204030204" pitchFamily="34" charset="0"/>
                            </a:rPr>
                            <a:t>Pb + 8</a:t>
                          </a:r>
                          <a:r>
                            <a:rPr lang="el-GR" sz="1800" b="0" dirty="0">
                              <a:effectLst/>
                              <a:latin typeface="+mj-lt"/>
                              <a:ea typeface="Calibri" panose="020F0502020204030204" pitchFamily="34" charset="0"/>
                              <a:cs typeface="Times New Roman" panose="02020603050405020304" pitchFamily="18" charset="0"/>
                            </a:rPr>
                            <a:t>α</a:t>
                          </a:r>
                          <a:r>
                            <a:rPr lang="en-US" sz="1800" b="0" dirty="0">
                              <a:effectLst/>
                              <a:latin typeface="+mj-lt"/>
                              <a:ea typeface="Calibri" panose="020F0502020204030204" pitchFamily="34" charset="0"/>
                              <a:cs typeface="Times New Roman" panose="02020603050405020304" pitchFamily="18" charset="0"/>
                            </a:rPr>
                            <a:t> + 6</a:t>
                          </a:r>
                          <a:r>
                            <a:rPr lang="el-GR" sz="1800" b="0" dirty="0">
                              <a:effectLst/>
                              <a:latin typeface="+mj-lt"/>
                              <a:ea typeface="Calibri" panose="020F0502020204030204" pitchFamily="34" charset="0"/>
                              <a:cs typeface="Times New Roman" panose="02020603050405020304" pitchFamily="18" charset="0"/>
                            </a:rPr>
                            <a:t>β</a:t>
                          </a:r>
                          <a:r>
                            <a:rPr lang="en-US" sz="1800" b="0" baseline="30000" dirty="0">
                              <a:effectLst/>
                              <a:latin typeface="+mj-lt"/>
                              <a:ea typeface="Calibri" panose="020F0502020204030204" pitchFamily="34" charset="0"/>
                              <a:cs typeface="Times New Roman" panose="02020603050405020304" pitchFamily="18" charset="0"/>
                            </a:rPr>
                            <a:t>-</a:t>
                          </a:r>
                          <a:endParaRPr lang="it-IT" sz="1800" b="0" baseline="3000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4.47</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0" dirty="0">
                              <a:effectLst/>
                              <a:latin typeface="+mj-lt"/>
                              <a:ea typeface="Calibri" panose="020F0502020204030204" pitchFamily="34" charset="0"/>
                              <a:cs typeface="Calibri" panose="020F0502020204030204" pitchFamily="34" charset="0"/>
                            </a:rPr>
                            <a:t>7.5</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3.36</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1"/>
                      </a:ext>
                    </a:extLst>
                  </a:tr>
                  <a:tr h="349759">
                    <a:tc>
                      <a:txBody>
                        <a:bodyPr/>
                        <a:lstStyle/>
                        <a:p>
                          <a:pPr marL="0" marR="0" indent="0" algn="ctr">
                            <a:lnSpc>
                              <a:spcPct val="115000"/>
                            </a:lnSpc>
                            <a:spcBef>
                              <a:spcPts val="0"/>
                            </a:spcBef>
                            <a:spcAft>
                              <a:spcPts val="0"/>
                            </a:spcAft>
                          </a:pP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solidFill>
                          <a:srgbClr val="A9D3B3"/>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baseline="30000" dirty="0">
                              <a:effectLst/>
                              <a:latin typeface="+mj-lt"/>
                              <a:ea typeface="Calibri" panose="020F0502020204030204" pitchFamily="34" charset="0"/>
                              <a:cs typeface="Calibri" panose="020F0502020204030204" pitchFamily="34" charset="0"/>
                            </a:rPr>
                            <a:t>232</a:t>
                          </a:r>
                          <a:r>
                            <a:rPr lang="en-US" sz="1800" b="0" dirty="0">
                              <a:effectLst/>
                              <a:latin typeface="+mj-lt"/>
                              <a:ea typeface="Calibri" panose="020F0502020204030204" pitchFamily="34" charset="0"/>
                              <a:cs typeface="Calibri" panose="020F0502020204030204" pitchFamily="34" charset="0"/>
                            </a:rPr>
                            <a:t>Th → </a:t>
                          </a:r>
                          <a:r>
                            <a:rPr lang="en-US" sz="1800" b="0" baseline="30000" dirty="0">
                              <a:effectLst/>
                              <a:latin typeface="+mj-lt"/>
                              <a:ea typeface="Calibri" panose="020F0502020204030204" pitchFamily="34" charset="0"/>
                              <a:cs typeface="Calibri" panose="020F0502020204030204" pitchFamily="34" charset="0"/>
                            </a:rPr>
                            <a:t>208</a:t>
                          </a:r>
                          <a:r>
                            <a:rPr lang="en-US" sz="1800" b="0" dirty="0">
                              <a:effectLst/>
                              <a:latin typeface="+mj-lt"/>
                              <a:ea typeface="Calibri" panose="020F0502020204030204" pitchFamily="34" charset="0"/>
                              <a:cs typeface="Calibri" panose="020F0502020204030204" pitchFamily="34" charset="0"/>
                            </a:rPr>
                            <a:t>Pb + 6</a:t>
                          </a:r>
                          <a:r>
                            <a:rPr lang="el-GR" sz="1800" b="0" dirty="0">
                              <a:effectLst/>
                              <a:latin typeface="+mj-lt"/>
                              <a:ea typeface="Calibri" panose="020F0502020204030204" pitchFamily="34" charset="0"/>
                              <a:cs typeface="Times New Roman" panose="02020603050405020304" pitchFamily="18" charset="0"/>
                            </a:rPr>
                            <a:t>α</a:t>
                          </a:r>
                          <a:r>
                            <a:rPr lang="en-US" sz="1800" b="0" dirty="0">
                              <a:effectLst/>
                              <a:latin typeface="+mj-lt"/>
                              <a:ea typeface="Calibri" panose="020F0502020204030204" pitchFamily="34" charset="0"/>
                              <a:cs typeface="Times New Roman" panose="02020603050405020304" pitchFamily="18" charset="0"/>
                            </a:rPr>
                            <a:t> + 4</a:t>
                          </a:r>
                          <a:r>
                            <a:rPr lang="el-GR" sz="1800" b="0" dirty="0">
                              <a:effectLst/>
                              <a:latin typeface="+mj-lt"/>
                              <a:ea typeface="Calibri" panose="020F0502020204030204" pitchFamily="34" charset="0"/>
                              <a:cs typeface="Times New Roman" panose="02020603050405020304" pitchFamily="18" charset="0"/>
                            </a:rPr>
                            <a:t>β</a:t>
                          </a:r>
                          <a:r>
                            <a:rPr lang="en-US" sz="1800" b="0" baseline="30000" dirty="0">
                              <a:effectLst/>
                              <a:latin typeface="+mj-lt"/>
                              <a:ea typeface="Calibri" panose="020F0502020204030204" pitchFamily="34" charset="0"/>
                              <a:cs typeface="Times New Roman" panose="02020603050405020304" pitchFamily="18" charset="0"/>
                            </a:rPr>
                            <a:t>-</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14.0</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0" dirty="0">
                              <a:effectLst/>
                              <a:latin typeface="+mj-lt"/>
                              <a:ea typeface="Calibri" panose="020F0502020204030204" pitchFamily="34" charset="0"/>
                              <a:cs typeface="Calibri" panose="020F0502020204030204" pitchFamily="34" charset="0"/>
                            </a:rPr>
                            <a:t>1.6</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2.25</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2"/>
                      </a:ext>
                    </a:extLst>
                  </a:tr>
                  <a:tr h="349759">
                    <a:tc>
                      <a:txBody>
                        <a:bodyPr/>
                        <a:lstStyle/>
                        <a:p>
                          <a:pPr marL="0" marR="0" indent="0" algn="ctr">
                            <a:lnSpc>
                              <a:spcPct val="115000"/>
                            </a:lnSpc>
                            <a:spcBef>
                              <a:spcPts val="0"/>
                            </a:spcBef>
                            <a:spcAft>
                              <a:spcPts val="0"/>
                            </a:spcAft>
                          </a:pP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solidFill>
                          <a:srgbClr val="FACAA2"/>
                        </a:solidFill>
                      </a:tcPr>
                    </a:tc>
                    <a:tc>
                      <a:txBody>
                        <a:bodyPr/>
                        <a:lstStyle/>
                        <a:p>
                          <a:endParaRPr lang="en-US"/>
                        </a:p>
                      </a:txBody>
                      <a:tcPr marL="68580" marR="68580" marT="0" marB="0" anchor="ctr">
                        <a:blipFill>
                          <a:blip r:embed="rId5"/>
                          <a:stretch>
                            <a:fillRect l="-6506" t="-367241" r="-113494" b="-32759"/>
                          </a:stretch>
                        </a:blip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1.28</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it-IT" sz="1800" b="1" dirty="0">
                              <a:effectLst/>
                              <a:latin typeface="+mj-lt"/>
                              <a:ea typeface="Calibri" panose="020F0502020204030204" pitchFamily="34" charset="0"/>
                              <a:cs typeface="Calibri" panose="020F0502020204030204" pitchFamily="34" charset="0"/>
                            </a:rPr>
                            <a:t>23.2</a:t>
                          </a:r>
                        </a:p>
                      </a:txBody>
                      <a:tcPr marL="68580" marR="68580" marT="0" marB="0" anchor="ct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indent="0" algn="ctr">
                            <a:lnSpc>
                              <a:spcPct val="115000"/>
                            </a:lnSpc>
                            <a:spcBef>
                              <a:spcPts val="0"/>
                            </a:spcBef>
                            <a:spcAft>
                              <a:spcPts val="0"/>
                            </a:spcAft>
                          </a:pPr>
                          <a:r>
                            <a:rPr lang="en-US" sz="1800" b="0" dirty="0">
                              <a:effectLst/>
                              <a:latin typeface="+mj-lt"/>
                              <a:ea typeface="Calibri" panose="020F0502020204030204" pitchFamily="34" charset="0"/>
                              <a:cs typeface="Calibri" panose="020F0502020204030204" pitchFamily="34" charset="0"/>
                            </a:rPr>
                            <a:t>1.31</a:t>
                          </a:r>
                          <a:endParaRPr lang="it-IT" sz="1800" b="0" dirty="0">
                            <a:effectLst/>
                            <a:latin typeface="+mj-lt"/>
                            <a:ea typeface="Calibri" panose="020F0502020204030204" pitchFamily="34" charset="0"/>
                            <a:cs typeface="Calibri" panose="020F0502020204030204" pitchFamily="34" charset="0"/>
                          </a:endParaRPr>
                        </a:p>
                      </a:txBody>
                      <a:tcPr marL="68580" marR="68580" marT="0" marB="0" anchor="ct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1799825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8070792" cy="904875"/>
          </a:xfrm>
        </p:spPr>
        <p:txBody>
          <a:bodyPr>
            <a:normAutofit/>
          </a:bodyPr>
          <a:lstStyle/>
          <a:p>
            <a:r>
              <a:rPr lang="en-US" dirty="0"/>
              <a:t>Possible antineutrino interactions</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F247D4-9FB5-46B3-B6CD-F95573F377A3}"/>
                  </a:ext>
                </a:extLst>
              </p:cNvPr>
              <p:cNvSpPr txBox="1"/>
              <p:nvPr/>
            </p:nvSpPr>
            <p:spPr>
              <a:xfrm>
                <a:off x="6555114" y="1397633"/>
                <a:ext cx="4905659" cy="5126596"/>
              </a:xfrm>
              <a:prstGeom prst="rect">
                <a:avLst/>
              </a:prstGeom>
              <a:noFill/>
            </p:spPr>
            <p:txBody>
              <a:bodyPr wrap="square">
                <a:spAutoFit/>
              </a:bodyPr>
              <a:lstStyle/>
              <a:p>
                <a:pPr marL="0" marR="0" lvl="1" indent="0" algn="ctr" defTabSz="914400" rtl="0" eaLnBrk="1" fontAlgn="auto" latinLnBrk="0" hangingPunct="1">
                  <a:lnSpc>
                    <a:spcPct val="150000"/>
                  </a:lnSpc>
                  <a:spcBef>
                    <a:spcPts val="0"/>
                  </a:spcBef>
                  <a:spcAft>
                    <a:spcPts val="4200"/>
                  </a:spcAft>
                  <a:buClrTx/>
                  <a:buSzTx/>
                  <a:buFontTx/>
                  <a:buNone/>
                  <a:tabLst/>
                  <a:defRPr/>
                </a:pP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Charged </a:t>
                </a:r>
                <a:r>
                  <a:rPr kumimoji="0" lang="it-IT" sz="2400" b="1" i="0" u="none" strike="noStrike" kern="1200" cap="none" spc="0" normalizeH="0" baseline="0" noProof="0" dirty="0" err="1">
                    <a:ln>
                      <a:noFill/>
                    </a:ln>
                    <a:solidFill>
                      <a:prstClr val="black"/>
                    </a:solidFill>
                    <a:effectLst/>
                    <a:uLnTx/>
                    <a:uFillTx/>
                    <a:latin typeface="Calibri" panose="020F0502020204030204"/>
                    <a:ea typeface="+mn-ea"/>
                    <a:cs typeface="+mn-cs"/>
                  </a:rPr>
                  <a:t>Current</a:t>
                </a: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 (CC)</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interactions</a:t>
                </a:r>
                <a:endPar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1" indent="-285750">
                  <a:lnSpc>
                    <a:spcPct val="150000"/>
                  </a:lnSpc>
                  <a:spcAft>
                    <a:spcPts val="3600"/>
                  </a:spcAft>
                  <a:buFont typeface="Arial" panose="020B0604020202020204" pitchFamily="34" charset="0"/>
                  <a:buChar char="•"/>
                  <a:defRPr/>
                </a:pP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Inverse Beta </a:t>
                </a: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Decay</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 (IBD) on free </a:t>
                </a: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protons</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a:t>
                </a:r>
                <a:br>
                  <a:rPr lang="it-IT" dirty="0">
                    <a:solidFill>
                      <a:prstClr val="black"/>
                    </a:solidFill>
                    <a:latin typeface="Calibri" panose="020F0502020204030204"/>
                  </a:rPr>
                </a:br>
                <a14:m>
                  <m:oMath xmlns:m="http://schemas.openxmlformats.org/officeDocument/2006/math">
                    <m:acc>
                      <m:accPr>
                        <m:chr m:val="̅"/>
                        <m:ctrlPr>
                          <a:rPr lang="en-US" i="1">
                            <a:latin typeface="Cambria Math" panose="02040503050406030204" pitchFamily="18" charset="0"/>
                          </a:rPr>
                        </m:ctrlPr>
                      </m:accPr>
                      <m:e>
                        <m:sSub>
                          <m:sSubPr>
                            <m:ctrlPr>
                              <a:rPr lang="en-US" b="0" i="1" smtClean="0">
                                <a:latin typeface="Cambria Math" panose="02040503050406030204" pitchFamily="18" charset="0"/>
                              </a:rPr>
                            </m:ctrlPr>
                          </m:sSubPr>
                          <m:e>
                            <m:r>
                              <a:rPr lang="en-US" i="1">
                                <a:latin typeface="Cambria Math" panose="02040503050406030204" pitchFamily="18" charset="0"/>
                              </a:rPr>
                              <m:t>𝜈</m:t>
                            </m:r>
                          </m:e>
                          <m:sub>
                            <m:r>
                              <a:rPr lang="en-US" b="0" i="1" smtClean="0">
                                <a:latin typeface="Cambria Math" panose="02040503050406030204" pitchFamily="18" charset="0"/>
                              </a:rPr>
                              <m:t>𝑒</m:t>
                            </m:r>
                          </m:sub>
                        </m:sSub>
                      </m:e>
                    </m:acc>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up>
                    </m:sSup>
                    <m:r>
                      <a:rPr lang="en-US" i="1">
                        <a:latin typeface="Cambria Math" panose="02040503050406030204" pitchFamily="18" charset="0"/>
                      </a:rPr>
                      <m:t>+</m:t>
                    </m:r>
                    <m:r>
                      <a:rPr lang="en-US" i="1">
                        <a:latin typeface="Cambria Math" panose="02040503050406030204" pitchFamily="18" charset="0"/>
                      </a:rPr>
                      <m:t>𝑛</m:t>
                    </m:r>
                  </m:oMath>
                </a14:m>
                <a:endParaRPr lang="en-US" sz="1800" dirty="0">
                  <a:effectLst/>
                  <a:latin typeface="PT Serif" panose="020A0603040505020204" pitchFamily="18" charset="0"/>
                  <a:ea typeface="Calibri" panose="020F0502020204030204" pitchFamily="34" charset="0"/>
                  <a:cs typeface="Arial" panose="020B0604020202020204" pitchFamily="34" charset="0"/>
                </a:endParaRPr>
              </a:p>
              <a:p>
                <a:pPr marL="285750" lvl="1" indent="-285750">
                  <a:lnSpc>
                    <a:spcPct val="150000"/>
                  </a:lnSpc>
                  <a:spcAft>
                    <a:spcPts val="3600"/>
                  </a:spcAft>
                  <a:buFont typeface="Arial" panose="020B0604020202020204" pitchFamily="34" charset="0"/>
                  <a:buChar char="•"/>
                  <a:defRPr/>
                </a:pPr>
                <a:r>
                  <a:rPr lang="en-US" dirty="0">
                    <a:solidFill>
                      <a:prstClr val="black"/>
                    </a:solidFill>
                    <a:latin typeface="Calibri" panose="020F0502020204030204"/>
                  </a:rPr>
                  <a:t>Inverse Beta Decay (IBD) on nuclei</a:t>
                </a: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b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𝜈</m:t>
                            </m:r>
                          </m:e>
                        </m:acc>
                      </m:e>
                      <m:sub>
                        <m:r>
                          <a:rPr lang="en-US" i="1">
                            <a:latin typeface="Cambria Math" panose="02040503050406030204" pitchFamily="18" charset="0"/>
                          </a:rPr>
                          <m:t>𝑒</m:t>
                        </m:r>
                      </m:sub>
                    </m:sSub>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r>
                          <a:rPr lang="en-US" i="1">
                            <a:latin typeface="Cambria Math" panose="02040503050406030204" pitchFamily="18" charset="0"/>
                          </a:rPr>
                          <m:t>+1</m:t>
                        </m:r>
                      </m:sub>
                      <m:sup>
                        <m:r>
                          <a:rPr lang="en-US" i="1">
                            <a:latin typeface="Cambria Math" panose="02040503050406030204" pitchFamily="18" charset="0"/>
                          </a:rPr>
                          <m:t>𝐴</m:t>
                        </m:r>
                      </m:sup>
                      <m:e>
                        <m:r>
                          <a:rPr lang="en-US" i="1">
                            <a:latin typeface="Cambria Math" panose="02040503050406030204" pitchFamily="18" charset="0"/>
                          </a:rPr>
                          <m:t>𝑌</m:t>
                        </m:r>
                      </m:e>
                    </m:sPre>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sub>
                      <m:sup>
                        <m:r>
                          <a:rPr lang="en-US" i="1">
                            <a:latin typeface="Cambria Math" panose="02040503050406030204" pitchFamily="18" charset="0"/>
                          </a:rPr>
                          <m:t>𝐴</m:t>
                        </m:r>
                      </m:sup>
                      <m:e>
                        <m:r>
                          <a:rPr lang="en-US" i="1">
                            <a:latin typeface="Cambria Math" panose="02040503050406030204" pitchFamily="18" charset="0"/>
                          </a:rPr>
                          <m:t>𝑋</m:t>
                        </m:r>
                      </m:e>
                    </m:sPr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up>
                    </m:sSup>
                  </m:oMath>
                </a14:m>
                <a:endParaRPr kumimoji="0" lang="en-US"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1" indent="-285750">
                  <a:lnSpc>
                    <a:spcPct val="150000"/>
                  </a:lnSpc>
                  <a:spcAft>
                    <a:spcPts val="3600"/>
                  </a:spcAft>
                  <a:buFont typeface="Arial" panose="020B0604020202020204" pitchFamily="34" charset="0"/>
                  <a:buChar char="•"/>
                  <a:defRPr/>
                </a:pPr>
                <a:r>
                  <a:rPr lang="en-US" dirty="0">
                    <a:solidFill>
                      <a:prstClr val="black"/>
                    </a:solidFill>
                    <a:latin typeface="Calibri" panose="020F0502020204030204"/>
                  </a:rPr>
                  <a:t>Resonant electron capture</a:t>
                </a: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a:t>
                </a:r>
                <a:b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b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𝜈</m:t>
                            </m:r>
                          </m:e>
                        </m:acc>
                      </m:e>
                      <m:sub>
                        <m:r>
                          <a:rPr lang="en-US" i="1">
                            <a:latin typeface="Cambria Math" panose="02040503050406030204" pitchFamily="18" charset="0"/>
                          </a:rPr>
                          <m:t>𝑒</m:t>
                        </m:r>
                      </m:sub>
                    </m:sSub>
                    <m:r>
                      <a:rPr lang="en-US" i="1">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sup>
                        </m:sSup>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r>
                              <a:rPr lang="en-US" i="1">
                                <a:latin typeface="Cambria Math" panose="02040503050406030204" pitchFamily="18" charset="0"/>
                              </a:rPr>
                              <m:t>+1</m:t>
                            </m:r>
                          </m:sub>
                          <m:sup>
                            <m:r>
                              <a:rPr lang="en-US" i="1">
                                <a:latin typeface="Cambria Math" panose="02040503050406030204" pitchFamily="18" charset="0"/>
                              </a:rPr>
                              <m:t>𝐴</m:t>
                            </m:r>
                          </m:sup>
                          <m:e>
                            <m:r>
                              <a:rPr lang="en-US" i="1">
                                <a:latin typeface="Cambria Math" panose="02040503050406030204" pitchFamily="18" charset="0"/>
                              </a:rPr>
                              <m:t>𝑌</m:t>
                            </m:r>
                          </m:e>
                        </m:sPre>
                      </m:e>
                    </m:d>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sub>
                      <m:sup>
                        <m:r>
                          <a:rPr lang="en-US" i="1">
                            <a:latin typeface="Cambria Math" panose="02040503050406030204" pitchFamily="18" charset="0"/>
                          </a:rPr>
                          <m:t>𝐴</m:t>
                        </m:r>
                      </m:sup>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i="1">
                                <a:latin typeface="Cambria Math" panose="02040503050406030204" pitchFamily="18" charset="0"/>
                              </a:rPr>
                              <m:t>∗</m:t>
                            </m:r>
                          </m:sup>
                        </m:sSup>
                      </m:e>
                    </m:sPre>
                    <m:r>
                      <a:rPr lang="en-US" i="1">
                        <a:latin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𝑍</m:t>
                        </m:r>
                      </m:sub>
                      <m:sup>
                        <m:r>
                          <a:rPr lang="en-US" i="1">
                            <a:latin typeface="Cambria Math" panose="02040503050406030204" pitchFamily="18" charset="0"/>
                          </a:rPr>
                          <m:t>𝐴</m:t>
                        </m:r>
                      </m:sup>
                      <m:e>
                        <m:r>
                          <a:rPr lang="en-US" i="1">
                            <a:latin typeface="Cambria Math" panose="02040503050406030204" pitchFamily="18" charset="0"/>
                          </a:rPr>
                          <m:t>𝑋</m:t>
                        </m:r>
                      </m:e>
                    </m:sPre>
                    <m:r>
                      <a:rPr lang="en-US" i="1">
                        <a:latin typeface="Cambria Math" panose="02040503050406030204" pitchFamily="18" charset="0"/>
                      </a:rPr>
                      <m:t>+</m:t>
                    </m:r>
                    <m:r>
                      <a:rPr lang="en-US" i="1">
                        <a:latin typeface="Cambria Math" panose="02040503050406030204" pitchFamily="18" charset="0"/>
                      </a:rPr>
                      <m:t>𝛾</m:t>
                    </m:r>
                  </m:oMath>
                </a14:m>
                <a:endParaRPr lang="en-US" dirty="0">
                  <a:solidFill>
                    <a:prstClr val="black"/>
                  </a:solidFill>
                  <a:latin typeface="Calibri" panose="020F0502020204030204"/>
                </a:endParaRPr>
              </a:p>
            </p:txBody>
          </p:sp>
        </mc:Choice>
        <mc:Fallback xmlns="">
          <p:sp>
            <p:nvSpPr>
              <p:cNvPr id="7" name="TextBox 6">
                <a:extLst>
                  <a:ext uri="{FF2B5EF4-FFF2-40B4-BE49-F238E27FC236}">
                    <a16:creationId xmlns:a16="http://schemas.microsoft.com/office/drawing/2014/main" id="{F6F247D4-9FB5-46B3-B6CD-F95573F377A3}"/>
                  </a:ext>
                </a:extLst>
              </p:cNvPr>
              <p:cNvSpPr txBox="1">
                <a:spLocks noRot="1" noChangeAspect="1" noMove="1" noResize="1" noEditPoints="1" noAdjustHandles="1" noChangeArrowheads="1" noChangeShapeType="1" noTextEdit="1"/>
              </p:cNvSpPr>
              <p:nvPr/>
            </p:nvSpPr>
            <p:spPr>
              <a:xfrm>
                <a:off x="6555114" y="1397633"/>
                <a:ext cx="4905659" cy="5126596"/>
              </a:xfrm>
              <a:prstGeom prst="rect">
                <a:avLst/>
              </a:prstGeom>
              <a:blipFill>
                <a:blip r:embed="rId2"/>
                <a:stretch>
                  <a:fillRect l="-7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A23AA2-8FDB-41EA-BCF4-E5D95041DB89}"/>
                  </a:ext>
                </a:extLst>
              </p:cNvPr>
              <p:cNvSpPr txBox="1"/>
              <p:nvPr/>
            </p:nvSpPr>
            <p:spPr>
              <a:xfrm>
                <a:off x="473767" y="1513723"/>
                <a:ext cx="4905659" cy="4894417"/>
              </a:xfrm>
              <a:prstGeom prst="rect">
                <a:avLst/>
              </a:prstGeom>
              <a:noFill/>
            </p:spPr>
            <p:txBody>
              <a:bodyPr wrap="square">
                <a:spAutoFit/>
              </a:bodyPr>
              <a:lstStyle/>
              <a:p>
                <a:pPr marL="0" marR="0" lvl="1" indent="0" algn="ctr" defTabSz="914400" rtl="0" eaLnBrk="1" fontAlgn="auto" latinLnBrk="0" hangingPunct="1">
                  <a:lnSpc>
                    <a:spcPct val="100000"/>
                  </a:lnSpc>
                  <a:spcBef>
                    <a:spcPts val="0"/>
                  </a:spcBef>
                  <a:spcAft>
                    <a:spcPts val="4200"/>
                  </a:spcAft>
                  <a:buClrTx/>
                  <a:buSzTx/>
                  <a:buFontTx/>
                  <a:buNone/>
                  <a:tabLst/>
                  <a:defRPr/>
                </a:pP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Neutral </a:t>
                </a:r>
                <a:r>
                  <a:rPr kumimoji="0" lang="it-IT" sz="2400" b="1" i="0" u="none" strike="noStrike" kern="1200" cap="none" spc="0" normalizeH="0" baseline="0" noProof="0" dirty="0" err="1">
                    <a:ln>
                      <a:noFill/>
                    </a:ln>
                    <a:solidFill>
                      <a:prstClr val="black"/>
                    </a:solidFill>
                    <a:effectLst/>
                    <a:uLnTx/>
                    <a:uFillTx/>
                    <a:latin typeface="Calibri" panose="020F0502020204030204"/>
                    <a:ea typeface="+mn-ea"/>
                    <a:cs typeface="+mn-cs"/>
                  </a:rPr>
                  <a:t>Current</a:t>
                </a:r>
                <a:r>
                  <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rPr>
                  <a:t> (NC)</a:t>
                </a:r>
                <a:r>
                  <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rPr>
                  <a:t> interactions</a:t>
                </a:r>
                <a:endParaRPr kumimoji="0" lang="it-IT"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1" indent="-285750" defTabSz="914400" rtl="0" eaLnBrk="1" fontAlgn="auto" latinLnBrk="0" hangingPunct="1">
                  <a:lnSpc>
                    <a:spcPct val="150000"/>
                  </a:lnSpc>
                  <a:spcBef>
                    <a:spcPts val="0"/>
                  </a:spcBef>
                  <a:spcAft>
                    <a:spcPts val="3600"/>
                  </a:spcAft>
                  <a:buClrTx/>
                  <a:buSzTx/>
                  <a:buFont typeface="Arial" panose="020B0604020202020204" pitchFamily="34" charset="0"/>
                  <a:buChar char="•"/>
                  <a:tabLst/>
                  <a:defRPr/>
                </a:pP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Elastic</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 Scattering (ES) on </a:t>
                </a:r>
                <a:r>
                  <a:rPr kumimoji="0" lang="it-IT" b="0" i="0" u="none" strike="noStrike" kern="1200" cap="none" spc="0" normalizeH="0" baseline="0" noProof="0" dirty="0" err="1">
                    <a:ln>
                      <a:noFill/>
                    </a:ln>
                    <a:solidFill>
                      <a:prstClr val="black"/>
                    </a:solidFill>
                    <a:effectLst/>
                    <a:uLnTx/>
                    <a:uFillTx/>
                    <a:latin typeface="Calibri" panose="020F0502020204030204"/>
                    <a:ea typeface="+mn-ea"/>
                    <a:cs typeface="+mn-cs"/>
                  </a:rPr>
                  <a:t>electrons</a:t>
                </a:r>
                <a:r>
                  <a:rPr kumimoji="0" lang="it-IT" b="0" i="0" u="none" strike="noStrike" kern="1200" cap="none" spc="0" normalizeH="0" baseline="0" noProof="0" dirty="0">
                    <a:ln>
                      <a:noFill/>
                    </a:ln>
                    <a:solidFill>
                      <a:prstClr val="black"/>
                    </a:solidFill>
                    <a:effectLst/>
                    <a:uLnTx/>
                    <a:uFillTx/>
                    <a:latin typeface="Calibri" panose="020F0502020204030204"/>
                    <a:ea typeface="+mn-ea"/>
                    <a:cs typeface="+mn-cs"/>
                  </a:rPr>
                  <a:t>:</a:t>
                </a:r>
                <a:br>
                  <a:rPr lang="it-IT" dirty="0">
                    <a:solidFill>
                      <a:prstClr val="black"/>
                    </a:solidFill>
                    <a:latin typeface="Calibri" panose="020F0502020204030204"/>
                  </a:rPr>
                </a:b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r>
                      <a:rPr lang="en-US" sz="1800" i="1">
                        <a:effectLst/>
                        <a:latin typeface="Cambria Math" panose="02040503050406030204" pitchFamily="18" charset="0"/>
                        <a:ea typeface="Calibri" panose="020F0502020204030204" pitchFamily="34" charset="0"/>
                        <a:cs typeface="Arial" panose="020B0604020202020204" pitchFamily="34" charset="0"/>
                      </a:rPr>
                      <m:t> →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𝑒</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oMath>
                </a14:m>
                <a:endParaRPr lang="en-US" sz="1800" dirty="0">
                  <a:effectLst/>
                  <a:latin typeface="PT Serif" panose="020A0603040505020204" pitchFamily="18" charset="0"/>
                  <a:ea typeface="Calibri" panose="020F0502020204030204" pitchFamily="34" charset="0"/>
                  <a:cs typeface="Arial" panose="020B0604020202020204" pitchFamily="34" charset="0"/>
                </a:endParaRPr>
              </a:p>
              <a:p>
                <a:pPr marL="285750" lvl="1" indent="-285750">
                  <a:lnSpc>
                    <a:spcPct val="150000"/>
                  </a:lnSpc>
                  <a:spcAft>
                    <a:spcPts val="3600"/>
                  </a:spcAft>
                  <a:buFont typeface="Arial" panose="020B0604020202020204" pitchFamily="34" charset="0"/>
                  <a:buChar char="•"/>
                  <a:defRPr/>
                </a:pPr>
                <a:r>
                  <a:rPr lang="en-US" dirty="0">
                    <a:solidFill>
                      <a:prstClr val="black"/>
                    </a:solidFill>
                    <a:latin typeface="Calibri" panose="020F0502020204030204"/>
                  </a:rPr>
                  <a:t>Coherent elastic scattering on nuclei </a:t>
                </a: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(CE</a:t>
                </a:r>
                <a:r>
                  <a:rPr kumimoji="0" lang="el-GR" i="0" u="none" strike="noStrike" kern="1200" cap="none" spc="0" normalizeH="0" baseline="0" noProof="0" dirty="0">
                    <a:ln>
                      <a:noFill/>
                    </a:ln>
                    <a:solidFill>
                      <a:prstClr val="black"/>
                    </a:solidFill>
                    <a:effectLst/>
                    <a:uLnTx/>
                    <a:uFillTx/>
                    <a:latin typeface="Calibri" panose="020F0502020204030204"/>
                    <a:ea typeface="+mn-ea"/>
                    <a:cs typeface="+mn-cs"/>
                  </a:rPr>
                  <a:t>ν</a:t>
                </a: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NS):</a:t>
                </a:r>
                <a:b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br>
                <a14:m>
                  <m:oMath xmlns:m="http://schemas.openxmlformats.org/officeDocument/2006/math">
                    <m:sSub>
                      <m:sSubPr>
                        <m:ctrlPr>
                          <a:rPr lang="en-US" i="1" smtClean="0">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 </m:t>
                    </m:r>
                    <m:sPre>
                      <m:sPrePr>
                        <m:ctrlPr>
                          <a:rPr lang="en-US" i="1">
                            <a:effectLst/>
                            <a:latin typeface="Cambria Math" panose="02040503050406030204" pitchFamily="18" charset="0"/>
                          </a:rPr>
                        </m:ctrlPr>
                      </m:sPrePr>
                      <m:sub>
                        <m:r>
                          <a:rPr lang="en-US" sz="1800" i="1">
                            <a:effectLst/>
                            <a:latin typeface="Cambria Math" panose="02040503050406030204" pitchFamily="18" charset="0"/>
                            <a:ea typeface="Calibri" panose="020F0502020204030204" pitchFamily="34" charset="0"/>
                            <a:cs typeface="Arial" panose="020B0604020202020204" pitchFamily="34" charset="0"/>
                          </a:rPr>
                          <m:t>𝑍</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𝐴</m:t>
                        </m:r>
                      </m:sup>
                      <m:e>
                        <m:r>
                          <a:rPr lang="en-US" sz="1800" i="1">
                            <a:effectLst/>
                            <a:latin typeface="Cambria Math" panose="02040503050406030204" pitchFamily="18" charset="0"/>
                            <a:ea typeface="Calibri" panose="020F0502020204030204" pitchFamily="34" charset="0"/>
                            <a:cs typeface="Arial" panose="020B0604020202020204" pitchFamily="34" charset="0"/>
                          </a:rPr>
                          <m:t>𝑁</m:t>
                        </m:r>
                      </m:e>
                    </m:sPre>
                    <m:r>
                      <a:rPr lang="en-US" sz="1800" i="1">
                        <a:effectLst/>
                        <a:latin typeface="Cambria Math" panose="02040503050406030204" pitchFamily="18" charset="0"/>
                        <a:ea typeface="Calibri" panose="020F0502020204030204" pitchFamily="34" charset="0"/>
                        <a:cs typeface="Arial" panose="020B0604020202020204" pitchFamily="34" charset="0"/>
                      </a:rPr>
                      <m:t> → </m:t>
                    </m:r>
                    <m:sSub>
                      <m:sSubPr>
                        <m:ctrlPr>
                          <a:rPr lang="en-US" i="1">
                            <a:effectLst/>
                            <a:latin typeface="Cambria Math" panose="02040503050406030204" pitchFamily="18" charset="0"/>
                          </a:rPr>
                        </m:ctrlPr>
                      </m:sSubPr>
                      <m:e>
                        <m:acc>
                          <m:accPr>
                            <m:chr m:val="̅"/>
                            <m:ctrlPr>
                              <a:rPr lang="en-US" i="1">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 </m:t>
                    </m:r>
                    <m:sPre>
                      <m:sPrePr>
                        <m:ctrlPr>
                          <a:rPr lang="en-US" i="1">
                            <a:effectLst/>
                            <a:latin typeface="Cambria Math" panose="02040503050406030204" pitchFamily="18" charset="0"/>
                          </a:rPr>
                        </m:ctrlPr>
                      </m:sPrePr>
                      <m:sub>
                        <m:r>
                          <a:rPr lang="en-US" sz="1800" i="1">
                            <a:effectLst/>
                            <a:latin typeface="Cambria Math" panose="02040503050406030204" pitchFamily="18" charset="0"/>
                            <a:ea typeface="Calibri" panose="020F0502020204030204" pitchFamily="34" charset="0"/>
                            <a:cs typeface="Arial" panose="020B0604020202020204" pitchFamily="34" charset="0"/>
                          </a:rPr>
                          <m:t>𝑍</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𝐴</m:t>
                        </m:r>
                      </m:sup>
                      <m:e>
                        <m:r>
                          <a:rPr lang="en-US" sz="1800" i="1">
                            <a:effectLst/>
                            <a:latin typeface="Cambria Math" panose="02040503050406030204" pitchFamily="18" charset="0"/>
                            <a:ea typeface="Calibri" panose="020F0502020204030204" pitchFamily="34" charset="0"/>
                            <a:cs typeface="Arial" panose="020B0604020202020204" pitchFamily="34" charset="0"/>
                          </a:rPr>
                          <m:t>𝑁</m:t>
                        </m:r>
                      </m:e>
                    </m:sPre>
                  </m:oMath>
                </a14:m>
                <a:endParaRPr kumimoji="0" lang="en-US"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lvl="1" indent="-285750">
                  <a:lnSpc>
                    <a:spcPct val="150000"/>
                  </a:lnSpc>
                  <a:spcAft>
                    <a:spcPts val="3600"/>
                  </a:spcAft>
                  <a:buFont typeface="Arial" panose="020B0604020202020204" pitchFamily="34" charset="0"/>
                  <a:buChar char="•"/>
                  <a:defRPr/>
                </a:pPr>
                <a:r>
                  <a:rPr lang="en-US" dirty="0">
                    <a:solidFill>
                      <a:prstClr val="black"/>
                    </a:solidFill>
                    <a:latin typeface="Calibri" panose="020F0502020204030204"/>
                  </a:rPr>
                  <a:t>N</a:t>
                </a:r>
                <a:r>
                  <a:rPr kumimoji="0" lang="en-US" i="0" u="none" strike="noStrike" kern="1200" cap="none" spc="0" normalizeH="0" baseline="0" noProof="0" dirty="0" err="1">
                    <a:ln>
                      <a:noFill/>
                    </a:ln>
                    <a:solidFill>
                      <a:prstClr val="black"/>
                    </a:solidFill>
                    <a:effectLst/>
                    <a:uLnTx/>
                    <a:uFillTx/>
                    <a:latin typeface="Calibri" panose="020F0502020204030204"/>
                    <a:ea typeface="+mn-ea"/>
                    <a:cs typeface="+mn-cs"/>
                  </a:rPr>
                  <a:t>uclear</a:t>
                </a: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 excitation (NUEX):</a:t>
                </a:r>
                <a:b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br>
                <a14:m>
                  <m:oMath xmlns:m="http://schemas.openxmlformats.org/officeDocument/2006/math">
                    <m:sSub>
                      <m:sSubPr>
                        <m:ctrlPr>
                          <a:rPr lang="en-US" sz="1800" i="1" smtClean="0">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m:t>
                    </m:r>
                    <m:sPre>
                      <m:sPrePr>
                        <m:ctrlPr>
                          <a:rPr lang="en-US" sz="1800" i="1">
                            <a:effectLst/>
                            <a:latin typeface="Cambria Math" panose="02040503050406030204" pitchFamily="18" charset="0"/>
                            <a:ea typeface="Calibri" panose="020F0502020204030204" pitchFamily="34" charset="0"/>
                            <a:cs typeface="Arial" panose="020B0604020202020204" pitchFamily="34" charset="0"/>
                          </a:rPr>
                        </m:ctrlPr>
                      </m:sPrePr>
                      <m:sub>
                        <m:r>
                          <a:rPr lang="en-US" sz="1800" i="1">
                            <a:effectLst/>
                            <a:latin typeface="Cambria Math" panose="02040503050406030204" pitchFamily="18" charset="0"/>
                            <a:ea typeface="Calibri" panose="020F0502020204030204" pitchFamily="34" charset="0"/>
                            <a:cs typeface="Arial" panose="020B0604020202020204" pitchFamily="34" charset="0"/>
                          </a:rPr>
                          <m:t>𝑍</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𝐴</m:t>
                        </m:r>
                      </m:sup>
                      <m:e>
                        <m:r>
                          <a:rPr lang="en-US" sz="1800" i="1">
                            <a:effectLst/>
                            <a:latin typeface="Cambria Math" panose="02040503050406030204" pitchFamily="18" charset="0"/>
                            <a:ea typeface="Calibri" panose="020F0502020204030204" pitchFamily="34" charset="0"/>
                            <a:cs typeface="Arial" panose="020B0604020202020204" pitchFamily="34" charset="0"/>
                          </a:rPr>
                          <m:t>𝑋</m:t>
                        </m:r>
                      </m:e>
                    </m:sPre>
                    <m:r>
                      <a:rPr lang="en-US" sz="1800" i="1">
                        <a:effectLst/>
                        <a:latin typeface="Cambria Math" panose="02040503050406030204" pitchFamily="18" charset="0"/>
                        <a:ea typeface="Calibri" panose="020F0502020204030204" pitchFamily="34" charset="0"/>
                        <a:cs typeface="Arial" panose="020B0604020202020204" pitchFamily="34" charset="0"/>
                      </a:rPr>
                      <m:t> →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 </m:t>
                    </m:r>
                    <m:sPre>
                      <m:sPrePr>
                        <m:ctrlPr>
                          <a:rPr lang="en-US" sz="1800" i="1">
                            <a:effectLst/>
                            <a:latin typeface="Cambria Math" panose="02040503050406030204" pitchFamily="18" charset="0"/>
                            <a:ea typeface="Calibri" panose="020F0502020204030204" pitchFamily="34" charset="0"/>
                            <a:cs typeface="Arial" panose="020B0604020202020204" pitchFamily="34" charset="0"/>
                          </a:rPr>
                        </m:ctrlPr>
                      </m:sPrePr>
                      <m:sub>
                        <m:r>
                          <a:rPr lang="en-US" sz="1800" i="1">
                            <a:effectLst/>
                            <a:latin typeface="Cambria Math" panose="02040503050406030204" pitchFamily="18" charset="0"/>
                            <a:ea typeface="Calibri" panose="020F0502020204030204" pitchFamily="34" charset="0"/>
                            <a:cs typeface="Arial" panose="020B0604020202020204" pitchFamily="34" charset="0"/>
                          </a:rPr>
                          <m:t>𝑍</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𝐴</m:t>
                        </m:r>
                      </m:sup>
                      <m:e>
                        <m:sSup>
                          <m:sSupPr>
                            <m:ctrlPr>
                              <a:rPr lang="en-US" sz="1800" i="1">
                                <a:effectLst/>
                                <a:latin typeface="Cambria Math" panose="02040503050406030204" pitchFamily="18" charset="0"/>
                                <a:ea typeface="Calibri" panose="020F0502020204030204" pitchFamily="34" charset="0"/>
                                <a:cs typeface="Arial" panose="020B0604020202020204" pitchFamily="34" charset="0"/>
                              </a:rPr>
                            </m:ctrlPr>
                          </m:sSupPr>
                          <m:e>
                            <m:r>
                              <a:rPr lang="en-US" sz="1800" i="1">
                                <a:effectLst/>
                                <a:latin typeface="Cambria Math" panose="02040503050406030204" pitchFamily="18" charset="0"/>
                                <a:ea typeface="Calibri" panose="020F0502020204030204" pitchFamily="34" charset="0"/>
                                <a:cs typeface="Arial" panose="020B0604020202020204" pitchFamily="34" charset="0"/>
                              </a:rPr>
                              <m:t>𝑋</m:t>
                            </m:r>
                          </m:e>
                          <m:sup>
                            <m:r>
                              <a:rPr lang="en-US" sz="1800" i="1">
                                <a:effectLst/>
                                <a:latin typeface="Cambria Math" panose="02040503050406030204" pitchFamily="18" charset="0"/>
                                <a:ea typeface="Calibri" panose="020F0502020204030204" pitchFamily="34" charset="0"/>
                                <a:cs typeface="Arial" panose="020B0604020202020204" pitchFamily="34" charset="0"/>
                              </a:rPr>
                              <m:t>∗</m:t>
                            </m:r>
                          </m:sup>
                        </m:sSup>
                      </m:e>
                    </m:sPre>
                    <m:r>
                      <a:rPr lang="en-US" sz="1800" i="1">
                        <a:effectLst/>
                        <a:latin typeface="Cambria Math" panose="02040503050406030204" pitchFamily="18" charset="0"/>
                        <a:ea typeface="Calibri" panose="020F0502020204030204" pitchFamily="34" charset="0"/>
                        <a:cs typeface="Arial" panose="020B0604020202020204" pitchFamily="34" charset="0"/>
                      </a:rPr>
                      <m:t> →</m:t>
                    </m:r>
                    <m:sSub>
                      <m:sSubPr>
                        <m:ctrlPr>
                          <a:rPr lang="en-US" sz="1800" i="1">
                            <a:effectLst/>
                            <a:latin typeface="Cambria Math" panose="02040503050406030204" pitchFamily="18" charset="0"/>
                            <a:ea typeface="Calibri" panose="020F0502020204030204" pitchFamily="34" charset="0"/>
                            <a:cs typeface="Arial" panose="020B0604020202020204" pitchFamily="34" charset="0"/>
                          </a:rPr>
                        </m:ctrlPr>
                      </m:sSubPr>
                      <m:e>
                        <m:r>
                          <a:rPr lang="en-US" sz="1800" i="1">
                            <a:effectLst/>
                            <a:latin typeface="Cambria Math" panose="02040503050406030204" pitchFamily="18" charset="0"/>
                            <a:ea typeface="Calibri" panose="020F0502020204030204" pitchFamily="34" charset="0"/>
                            <a:cs typeface="Arial" panose="020B0604020202020204" pitchFamily="34" charset="0"/>
                          </a:rPr>
                          <m:t> </m:t>
                        </m:r>
                        <m:acc>
                          <m:accPr>
                            <m:chr m:val="̅"/>
                            <m:ctrlPr>
                              <a:rPr lang="en-US" sz="1800" i="1">
                                <a:effectLst/>
                                <a:latin typeface="Cambria Math" panose="02040503050406030204" pitchFamily="18" charset="0"/>
                                <a:ea typeface="Calibri" panose="020F0502020204030204" pitchFamily="34" charset="0"/>
                                <a:cs typeface="Arial" panose="020B0604020202020204" pitchFamily="34" charset="0"/>
                              </a:rPr>
                            </m:ctrlPr>
                          </m:accPr>
                          <m:e>
                            <m:r>
                              <a:rPr lang="en-US" sz="1800" i="1">
                                <a:effectLst/>
                                <a:latin typeface="Cambria Math" panose="02040503050406030204" pitchFamily="18" charset="0"/>
                                <a:ea typeface="Calibri" panose="020F0502020204030204" pitchFamily="34" charset="0"/>
                                <a:cs typeface="Arial" panose="020B0604020202020204" pitchFamily="34" charset="0"/>
                              </a:rPr>
                              <m:t>𝜈</m:t>
                            </m:r>
                          </m:e>
                        </m:acc>
                      </m:e>
                      <m:sub>
                        <m:r>
                          <a:rPr lang="en-US" sz="1800" b="0" i="1" smtClean="0">
                            <a:effectLst/>
                            <a:latin typeface="Cambria Math" panose="02040503050406030204" pitchFamily="18" charset="0"/>
                            <a:ea typeface="Calibri" panose="020F0502020204030204" pitchFamily="34" charset="0"/>
                            <a:cs typeface="Arial" panose="020B0604020202020204" pitchFamily="34" charset="0"/>
                          </a:rPr>
                          <m:t>𝑋</m:t>
                        </m:r>
                      </m:sub>
                    </m:sSub>
                    <m:r>
                      <a:rPr lang="en-US" sz="1800" i="1">
                        <a:effectLst/>
                        <a:latin typeface="Cambria Math" panose="02040503050406030204" pitchFamily="18" charset="0"/>
                        <a:ea typeface="Calibri" panose="020F0502020204030204" pitchFamily="34" charset="0"/>
                        <a:cs typeface="Arial" panose="020B0604020202020204" pitchFamily="34" charset="0"/>
                      </a:rPr>
                      <m:t> + </m:t>
                    </m:r>
                    <m:sPre>
                      <m:sPrePr>
                        <m:ctrlPr>
                          <a:rPr lang="en-US" sz="1800" i="1">
                            <a:effectLst/>
                            <a:latin typeface="Cambria Math" panose="02040503050406030204" pitchFamily="18" charset="0"/>
                            <a:ea typeface="Calibri" panose="020F0502020204030204" pitchFamily="34" charset="0"/>
                            <a:cs typeface="Arial" panose="020B0604020202020204" pitchFamily="34" charset="0"/>
                          </a:rPr>
                        </m:ctrlPr>
                      </m:sPrePr>
                      <m:sub>
                        <m:r>
                          <a:rPr lang="en-US" sz="1800" i="1">
                            <a:effectLst/>
                            <a:latin typeface="Cambria Math" panose="02040503050406030204" pitchFamily="18" charset="0"/>
                            <a:ea typeface="Calibri" panose="020F0502020204030204" pitchFamily="34" charset="0"/>
                            <a:cs typeface="Arial" panose="020B0604020202020204" pitchFamily="34" charset="0"/>
                          </a:rPr>
                          <m:t>𝑍</m:t>
                        </m:r>
                      </m:sub>
                      <m:sup>
                        <m:r>
                          <a:rPr lang="en-US" sz="1800" i="1">
                            <a:effectLst/>
                            <a:latin typeface="Cambria Math" panose="02040503050406030204" pitchFamily="18" charset="0"/>
                            <a:ea typeface="Calibri" panose="020F0502020204030204" pitchFamily="34" charset="0"/>
                            <a:cs typeface="Arial" panose="020B0604020202020204" pitchFamily="34" charset="0"/>
                          </a:rPr>
                          <m:t>𝐴</m:t>
                        </m:r>
                      </m:sup>
                      <m:e>
                        <m:r>
                          <a:rPr lang="en-US" sz="1800" i="1">
                            <a:effectLst/>
                            <a:latin typeface="Cambria Math" panose="02040503050406030204" pitchFamily="18" charset="0"/>
                            <a:ea typeface="Calibri" panose="020F0502020204030204" pitchFamily="34" charset="0"/>
                            <a:cs typeface="Arial" panose="020B0604020202020204" pitchFamily="34" charset="0"/>
                          </a:rPr>
                          <m:t>𝑋</m:t>
                        </m:r>
                      </m:e>
                    </m:sPre>
                    <m:r>
                      <a:rPr lang="en-US" sz="1800" i="1">
                        <a:effectLst/>
                        <a:latin typeface="Cambria Math" panose="02040503050406030204" pitchFamily="18" charset="0"/>
                        <a:ea typeface="Calibri" panose="020F0502020204030204" pitchFamily="34" charset="0"/>
                        <a:cs typeface="Arial" panose="020B0604020202020204" pitchFamily="34" charset="0"/>
                      </a:rPr>
                      <m:t> + </m:t>
                    </m:r>
                    <m:r>
                      <a:rPr lang="en-US" sz="1800" i="1">
                        <a:effectLst/>
                        <a:latin typeface="Cambria Math" panose="02040503050406030204" pitchFamily="18" charset="0"/>
                        <a:ea typeface="Calibri" panose="020F0502020204030204" pitchFamily="34" charset="0"/>
                        <a:cs typeface="Arial" panose="020B0604020202020204" pitchFamily="34" charset="0"/>
                      </a:rPr>
                      <m:t>𝛾</m:t>
                    </m:r>
                  </m:oMath>
                </a14:m>
                <a:endParaRPr lang="en-US" dirty="0">
                  <a:solidFill>
                    <a:prstClr val="black"/>
                  </a:solidFill>
                  <a:latin typeface="Calibri" panose="020F0502020204030204"/>
                </a:endParaRPr>
              </a:p>
            </p:txBody>
          </p:sp>
        </mc:Choice>
        <mc:Fallback xmlns="">
          <p:sp>
            <p:nvSpPr>
              <p:cNvPr id="6" name="TextBox 5">
                <a:extLst>
                  <a:ext uri="{FF2B5EF4-FFF2-40B4-BE49-F238E27FC236}">
                    <a16:creationId xmlns:a16="http://schemas.microsoft.com/office/drawing/2014/main" id="{D7A23AA2-8FDB-41EA-BCF4-E5D95041DB89}"/>
                  </a:ext>
                </a:extLst>
              </p:cNvPr>
              <p:cNvSpPr txBox="1">
                <a:spLocks noRot="1" noChangeAspect="1" noMove="1" noResize="1" noEditPoints="1" noAdjustHandles="1" noChangeArrowheads="1" noChangeShapeType="1" noTextEdit="1"/>
              </p:cNvSpPr>
              <p:nvPr/>
            </p:nvSpPr>
            <p:spPr>
              <a:xfrm>
                <a:off x="473767" y="1513723"/>
                <a:ext cx="4905659" cy="4894417"/>
              </a:xfrm>
              <a:prstGeom prst="rect">
                <a:avLst/>
              </a:prstGeom>
              <a:blipFill>
                <a:blip r:embed="rId3"/>
                <a:stretch>
                  <a:fillRect l="-871" t="-996"/>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736CDB7F-7FC4-43A0-B623-438BE088B33A}"/>
              </a:ext>
            </a:extLst>
          </p:cNvPr>
          <p:cNvCxnSpPr/>
          <p:nvPr/>
        </p:nvCxnSpPr>
        <p:spPr>
          <a:xfrm>
            <a:off x="1107831" y="5042388"/>
            <a:ext cx="3437792" cy="100672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92034A8-28C5-492A-8580-8D284EBA0F52}"/>
              </a:ext>
            </a:extLst>
          </p:cNvPr>
          <p:cNvCxnSpPr/>
          <p:nvPr/>
        </p:nvCxnSpPr>
        <p:spPr>
          <a:xfrm>
            <a:off x="7115908" y="5042388"/>
            <a:ext cx="3437792" cy="1006720"/>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48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F21E67D7-31A4-460A-A3D7-3E89BADB3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816825" y="1585953"/>
            <a:ext cx="7375175" cy="49167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7" y="228600"/>
            <a:ext cx="11073463" cy="904875"/>
          </a:xfrm>
        </p:spPr>
        <p:txBody>
          <a:bodyPr>
            <a:normAutofit fontScale="90000"/>
          </a:bodyPr>
          <a:lstStyle/>
          <a:p>
            <a:r>
              <a:rPr lang="en-US" dirty="0"/>
              <a:t>Some possible interactions representing a background</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F6F247D4-9FB5-46B3-B6CD-F95573F377A3}"/>
              </a:ext>
            </a:extLst>
          </p:cNvPr>
          <p:cNvSpPr txBox="1"/>
          <p:nvPr/>
        </p:nvSpPr>
        <p:spPr>
          <a:xfrm>
            <a:off x="321367" y="1218840"/>
            <a:ext cx="4174688" cy="1554272"/>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Inverse Beta Decay </a:t>
            </a:r>
            <a:r>
              <a:rPr lang="en-US" b="1" dirty="0">
                <a:solidFill>
                  <a:prstClr val="black"/>
                </a:solidFill>
                <a:latin typeface="Calibri" panose="020F0502020204030204"/>
              </a:rPr>
              <a:t>(IBD)</a:t>
            </a:r>
            <a:endParaRPr kumimoji="0" lang="en-US"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defTabSz="914400" rtl="0" eaLnBrk="1" fontAlgn="auto" latinLnBrk="0" hangingPunct="1">
              <a:lnSpc>
                <a:spcPct val="100000"/>
              </a:lnSpc>
              <a:spcBef>
                <a:spcPts val="0"/>
              </a:spcBef>
              <a:spcAft>
                <a:spcPts val="2400"/>
              </a:spcAft>
              <a:buClrTx/>
              <a:buSzTx/>
              <a:buFontTx/>
              <a:buNone/>
              <a:tabLst/>
              <a:defRPr/>
            </a:pPr>
            <a:r>
              <a:rPr lang="en-US" dirty="0">
                <a:solidFill>
                  <a:prstClr val="black"/>
                </a:solidFill>
                <a:latin typeface="Calibri" panose="020F0502020204030204"/>
              </a:rPr>
              <a:t>The currently employed reaction has an energy threshold at 1.8 MeV. Its current detection relies on a double coincidence rejecting most backgrounds.</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2BDED39-C928-421F-97F7-7644894D66D1}"/>
              </a:ext>
            </a:extLst>
          </p:cNvPr>
          <p:cNvSpPr txBox="1"/>
          <p:nvPr/>
        </p:nvSpPr>
        <p:spPr>
          <a:xfrm>
            <a:off x="321367" y="2916597"/>
            <a:ext cx="4571551" cy="1831271"/>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Elastic Scattering on electrons (ES)</a:t>
            </a:r>
            <a:endParaRPr kumimoji="0" lang="it-IT"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1" indent="0" defTabSz="914400" rtl="0" eaLnBrk="1" fontAlgn="auto" latinLnBrk="0" hangingPunct="1">
              <a:lnSpc>
                <a:spcPct val="100000"/>
              </a:lnSpc>
              <a:spcBef>
                <a:spcPts val="0"/>
              </a:spcBef>
              <a:spcAft>
                <a:spcPts val="2400"/>
              </a:spcAft>
              <a:buClrTx/>
              <a:buSzTx/>
              <a:buFontTx/>
              <a:buNone/>
              <a:tabLst/>
              <a:defRPr/>
            </a:pPr>
            <a:r>
              <a:rPr lang="en-US" dirty="0">
                <a:solidFill>
                  <a:prstClr val="black"/>
                </a:solidFill>
                <a:latin typeface="Calibri" panose="020F0502020204030204"/>
              </a:rPr>
              <a:t>It has no energy threshold (apart from our capability to detect electron recoil). It does not allow to distinguish flavors, or to separate neutrinos from antineutrinos (in the absence of directional information).</a:t>
            </a:r>
          </a:p>
        </p:txBody>
      </p:sp>
      <p:sp>
        <p:nvSpPr>
          <p:cNvPr id="14" name="TextBox 13">
            <a:extLst>
              <a:ext uri="{FF2B5EF4-FFF2-40B4-BE49-F238E27FC236}">
                <a16:creationId xmlns:a16="http://schemas.microsoft.com/office/drawing/2014/main" id="{800DF00A-FC87-446B-8575-9313963CC9D6}"/>
              </a:ext>
            </a:extLst>
          </p:cNvPr>
          <p:cNvSpPr txBox="1"/>
          <p:nvPr/>
        </p:nvSpPr>
        <p:spPr>
          <a:xfrm>
            <a:off x="321367" y="4891353"/>
            <a:ext cx="4571551" cy="1831271"/>
          </a:xfrm>
          <a:prstGeom prst="rect">
            <a:avLst/>
          </a:prstGeom>
          <a:noFill/>
        </p:spPr>
        <p:txBody>
          <a:bodyPr wrap="square">
            <a:spAutoFit/>
          </a:bodyPr>
          <a:lstStyle/>
          <a:p>
            <a:pPr marL="0" marR="0" lvl="1" indent="0"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Coherent neutrino-nucleus scattering (CE</a:t>
            </a:r>
            <a:r>
              <a:rPr kumimoji="0" lang="el-GR" b="1" i="0" u="none" strike="noStrike" kern="1200" cap="none" spc="0" normalizeH="0" baseline="0" noProof="0" dirty="0">
                <a:ln>
                  <a:noFill/>
                </a:ln>
                <a:solidFill>
                  <a:prstClr val="black"/>
                </a:solidFill>
                <a:effectLst/>
                <a:uLnTx/>
                <a:uFillTx/>
                <a:latin typeface="Calibri" panose="020F0502020204030204"/>
                <a:ea typeface="+mn-ea"/>
                <a:cs typeface="+mn-cs"/>
              </a:rPr>
              <a:t>ν</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NS)</a:t>
            </a:r>
          </a:p>
          <a:p>
            <a:pPr marL="0" marR="0" lvl="1" indent="0" defTabSz="914400" rtl="0" eaLnBrk="1" fontAlgn="auto" latinLnBrk="0" hangingPunct="1">
              <a:lnSpc>
                <a:spcPct val="100000"/>
              </a:lnSpc>
              <a:spcBef>
                <a:spcPts val="0"/>
              </a:spcBef>
              <a:spcAft>
                <a:spcPts val="2400"/>
              </a:spcAft>
              <a:buClrTx/>
              <a:buSzTx/>
              <a:buFontTx/>
              <a:buNone/>
              <a:tabLst/>
              <a:defRPr/>
            </a:pPr>
            <a:r>
              <a:rPr lang="en-US" dirty="0">
                <a:solidFill>
                  <a:prstClr val="black"/>
                </a:solidFill>
                <a:latin typeface="Calibri" panose="020F0502020204030204"/>
              </a:rPr>
              <a:t>It has no energy threshold (apart from our capability to detect nuclear recoil… which is almost always too small). It does not allow to distinguish flavors, or to separate neutrinos from antineutrinos</a:t>
            </a:r>
            <a:endParaRPr lang="it-IT" dirty="0">
              <a:solidFill>
                <a:prstClr val="black"/>
              </a:solidFill>
              <a:latin typeface="Calibri" panose="020F0502020204030204"/>
            </a:endParaRPr>
          </a:p>
        </p:txBody>
      </p:sp>
    </p:spTree>
    <p:extLst>
      <p:ext uri="{BB962C8B-B14F-4D97-AF65-F5344CB8AC3E}">
        <p14:creationId xmlns:p14="http://schemas.microsoft.com/office/powerpoint/2010/main" val="3531199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C4306B6-8606-4E51-AA33-954BA0EBCA43}"/>
              </a:ext>
            </a:extLst>
          </p:cNvPr>
          <p:cNvGrpSpPr/>
          <p:nvPr/>
        </p:nvGrpSpPr>
        <p:grpSpPr>
          <a:xfrm>
            <a:off x="4944024" y="1657661"/>
            <a:ext cx="7151228" cy="5200339"/>
            <a:chOff x="4719404" y="1338573"/>
            <a:chExt cx="7151228" cy="5200339"/>
          </a:xfrm>
        </p:grpSpPr>
        <p:pic>
          <p:nvPicPr>
            <p:cNvPr id="8" name="Picture 7">
              <a:extLst>
                <a:ext uri="{FF2B5EF4-FFF2-40B4-BE49-F238E27FC236}">
                  <a16:creationId xmlns:a16="http://schemas.microsoft.com/office/drawing/2014/main" id="{82E308EE-4E80-4148-A247-60F50621316E}"/>
                </a:ext>
              </a:extLst>
            </p:cNvPr>
            <p:cNvPicPr>
              <a:picLocks noChangeAspect="1"/>
            </p:cNvPicPr>
            <p:nvPr/>
          </p:nvPicPr>
          <p:blipFill>
            <a:blip r:embed="rId2"/>
            <a:stretch>
              <a:fillRect/>
            </a:stretch>
          </p:blipFill>
          <p:spPr>
            <a:xfrm>
              <a:off x="4719404" y="1338573"/>
              <a:ext cx="7151228" cy="5200339"/>
            </a:xfrm>
            <a:prstGeom prst="rect">
              <a:avLst/>
            </a:prstGeom>
          </p:spPr>
        </p:pic>
        <p:sp>
          <p:nvSpPr>
            <p:cNvPr id="5" name="TextBox 4">
              <a:extLst>
                <a:ext uri="{FF2B5EF4-FFF2-40B4-BE49-F238E27FC236}">
                  <a16:creationId xmlns:a16="http://schemas.microsoft.com/office/drawing/2014/main" id="{58C6732E-5C62-4504-89AD-34C34A060AF7}"/>
                </a:ext>
              </a:extLst>
            </p:cNvPr>
            <p:cNvSpPr txBox="1"/>
            <p:nvPr/>
          </p:nvSpPr>
          <p:spPr>
            <a:xfrm rot="16200000">
              <a:off x="4343400" y="5249008"/>
              <a:ext cx="1441939" cy="369332"/>
            </a:xfrm>
            <a:prstGeom prst="rect">
              <a:avLst/>
            </a:prstGeom>
            <a:noFill/>
          </p:spPr>
          <p:txBody>
            <a:bodyPr wrap="square" rtlCol="0">
              <a:spAutoFit/>
            </a:bodyPr>
            <a:lstStyle/>
            <a:p>
              <a:pPr algn="r"/>
              <a:r>
                <a:rPr lang="en-US" dirty="0"/>
                <a:t>Weighted</a:t>
              </a:r>
            </a:p>
          </p:txBody>
        </p:sp>
      </p:grpSp>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7560570" cy="904875"/>
          </a:xfrm>
        </p:spPr>
        <p:txBody>
          <a:bodyPr>
            <a:normAutofit/>
          </a:bodyPr>
          <a:lstStyle/>
          <a:p>
            <a:r>
              <a:rPr lang="it-IT" dirty="0"/>
              <a:t>Inverse Beta </a:t>
            </a:r>
            <a:r>
              <a:rPr lang="it-IT" dirty="0" err="1"/>
              <a:t>Decay</a:t>
            </a:r>
            <a:r>
              <a:rPr lang="it-IT" dirty="0"/>
              <a:t> (IBD)</a:t>
            </a:r>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E9523B5E-9378-4E28-A370-F053D119143A}"/>
              </a:ext>
            </a:extLst>
          </p:cNvPr>
          <p:cNvGrpSpPr/>
          <p:nvPr/>
        </p:nvGrpSpPr>
        <p:grpSpPr>
          <a:xfrm>
            <a:off x="485809" y="5024606"/>
            <a:ext cx="3771230" cy="755409"/>
            <a:chOff x="8538782" y="219952"/>
            <a:chExt cx="3771230" cy="755409"/>
          </a:xfrm>
        </p:grpSpPr>
        <p:pic>
          <p:nvPicPr>
            <p:cNvPr id="10" name="Picture 9">
              <a:extLst>
                <a:ext uri="{FF2B5EF4-FFF2-40B4-BE49-F238E27FC236}">
                  <a16:creationId xmlns:a16="http://schemas.microsoft.com/office/drawing/2014/main" id="{612DEED5-7F57-4852-9BD8-1397373E8F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38782" y="234261"/>
              <a:ext cx="547516" cy="726791"/>
            </a:xfrm>
            <a:prstGeom prst="rect">
              <a:avLst/>
            </a:prstGeom>
          </p:spPr>
        </p:pic>
        <p:grpSp>
          <p:nvGrpSpPr>
            <p:cNvPr id="11" name="Group 10">
              <a:extLst>
                <a:ext uri="{FF2B5EF4-FFF2-40B4-BE49-F238E27FC236}">
                  <a16:creationId xmlns:a16="http://schemas.microsoft.com/office/drawing/2014/main" id="{F99E0F84-751E-4FEA-880E-3C5DEBAC53F7}"/>
                </a:ext>
              </a:extLst>
            </p:cNvPr>
            <p:cNvGrpSpPr/>
            <p:nvPr/>
          </p:nvGrpSpPr>
          <p:grpSpPr>
            <a:xfrm>
              <a:off x="9178963" y="219952"/>
              <a:ext cx="3131049" cy="755409"/>
              <a:chOff x="9178963" y="219952"/>
              <a:chExt cx="3131049" cy="755409"/>
            </a:xfrm>
          </p:grpSpPr>
          <p:sp>
            <p:nvSpPr>
              <p:cNvPr id="12" name="Title 1">
                <a:extLst>
                  <a:ext uri="{FF2B5EF4-FFF2-40B4-BE49-F238E27FC236}">
                    <a16:creationId xmlns:a16="http://schemas.microsoft.com/office/drawing/2014/main" id="{5FF10637-0056-4CBA-8AC6-EF8A791BE802}"/>
                  </a:ext>
                </a:extLst>
              </p:cNvPr>
              <p:cNvSpPr txBox="1">
                <a:spLocks/>
              </p:cNvSpPr>
              <p:nvPr/>
            </p:nvSpPr>
            <p:spPr>
              <a:xfrm>
                <a:off x="9178963" y="219952"/>
                <a:ext cx="3131049"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100" b="0" i="1" u="none" strike="noStrike" kern="1200" cap="none" spc="0" normalizeH="0" baseline="0" noProof="0" dirty="0">
                    <a:ln>
                      <a:noFill/>
                    </a:ln>
                    <a:solidFill>
                      <a:prstClr val="black"/>
                    </a:solidFill>
                    <a:effectLst/>
                    <a:uLnTx/>
                    <a:uFillTx/>
                    <a:latin typeface="Calibri" panose="020F0502020204030204"/>
                    <a:ea typeface="+mn-ea"/>
                    <a:cs typeface="+mn-cs"/>
                  </a:rPr>
                  <a:t>Precise </a:t>
                </a:r>
                <a:r>
                  <a:rPr kumimoji="0" lang="it-IT" sz="1100" b="0" i="1" u="none" strike="noStrike" kern="1200" cap="none" spc="0" normalizeH="0" baseline="0" noProof="0" dirty="0" err="1">
                    <a:ln>
                      <a:noFill/>
                    </a:ln>
                    <a:solidFill>
                      <a:prstClr val="black"/>
                    </a:solidFill>
                    <a:effectLst/>
                    <a:uLnTx/>
                    <a:uFillTx/>
                    <a:latin typeface="Calibri" panose="020F0502020204030204"/>
                    <a:ea typeface="+mn-ea"/>
                    <a:cs typeface="+mn-cs"/>
                  </a:rPr>
                  <a:t>quasielastic</a:t>
                </a:r>
                <a:r>
                  <a:rPr kumimoji="0" lang="it-IT" sz="1100" b="0" i="1" u="none" strike="noStrike" kern="1200" cap="none" spc="0" normalizeH="0" baseline="0" noProof="0" dirty="0">
                    <a:ln>
                      <a:noFill/>
                    </a:ln>
                    <a:solidFill>
                      <a:prstClr val="black"/>
                    </a:solidFill>
                    <a:effectLst/>
                    <a:uLnTx/>
                    <a:uFillTx/>
                    <a:latin typeface="Calibri" panose="020F0502020204030204"/>
                    <a:ea typeface="+mn-ea"/>
                    <a:cs typeface="+mn-cs"/>
                  </a:rPr>
                  <a:t> neutrino/</a:t>
                </a:r>
                <a:r>
                  <a:rPr kumimoji="0" lang="it-IT" sz="1100" b="0" i="1" u="none" strike="noStrike" kern="1200" cap="none" spc="0" normalizeH="0" baseline="0" noProof="0" dirty="0" err="1">
                    <a:ln>
                      <a:noFill/>
                    </a:ln>
                    <a:solidFill>
                      <a:prstClr val="black"/>
                    </a:solidFill>
                    <a:effectLst/>
                    <a:uLnTx/>
                    <a:uFillTx/>
                    <a:latin typeface="Calibri" panose="020F0502020204030204"/>
                    <a:ea typeface="+mn-ea"/>
                    <a:cs typeface="+mn-cs"/>
                  </a:rPr>
                  <a:t>nucleon</a:t>
                </a:r>
                <a:r>
                  <a:rPr kumimoji="0" lang="it-IT" sz="1100" b="0" i="1" u="none" strike="noStrike" kern="1200" cap="none" spc="0" normalizeH="0" baseline="0" noProof="0" dirty="0">
                    <a:ln>
                      <a:noFill/>
                    </a:ln>
                    <a:solidFill>
                      <a:prstClr val="black"/>
                    </a:solidFill>
                    <a:effectLst/>
                    <a:uLnTx/>
                    <a:uFillTx/>
                    <a:latin typeface="Calibri" panose="020F0502020204030204"/>
                    <a:ea typeface="+mn-ea"/>
                    <a:cs typeface="+mn-cs"/>
                  </a:rPr>
                  <a:t> cross </a:t>
                </a:r>
                <a:r>
                  <a:rPr kumimoji="0" lang="it-IT" sz="1100" b="0" i="1" u="none" strike="noStrike" kern="1200" cap="none" spc="0" normalizeH="0" baseline="0" noProof="0" dirty="0" err="1">
                    <a:ln>
                      <a:noFill/>
                    </a:ln>
                    <a:solidFill>
                      <a:prstClr val="black"/>
                    </a:solidFill>
                    <a:effectLst/>
                    <a:uLnTx/>
                    <a:uFillTx/>
                    <a:latin typeface="Calibri" panose="020F0502020204030204"/>
                    <a:ea typeface="+mn-ea"/>
                    <a:cs typeface="+mn-cs"/>
                  </a:rPr>
                  <a:t>section</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it-IT" sz="1100" b="0" i="0" u="none" strike="noStrike" kern="1200" cap="none" spc="0" normalizeH="0" baseline="0" noProof="0" dirty="0" err="1">
                    <a:ln>
                      <a:noFill/>
                    </a:ln>
                    <a:solidFill>
                      <a:prstClr val="black"/>
                    </a:solidFill>
                    <a:effectLst/>
                    <a:uLnTx/>
                    <a:uFillTx/>
                    <a:latin typeface="Calibri" panose="020F0502020204030204"/>
                    <a:ea typeface="+mn-ea"/>
                    <a:cs typeface="+mn-cs"/>
                  </a:rPr>
                  <a:t>Strumia</a:t>
                </a:r>
                <a:r>
                  <a:rPr kumimoji="0" lang="it-IT" sz="1100" b="0" i="0" u="none" strike="noStrike" kern="1200" cap="none" spc="0" normalizeH="0" baseline="0" noProof="0" dirty="0">
                    <a:ln>
                      <a:noFill/>
                    </a:ln>
                    <a:solidFill>
                      <a:prstClr val="black"/>
                    </a:solidFill>
                    <a:effectLst/>
                    <a:uLnTx/>
                    <a:uFillTx/>
                    <a:latin typeface="Calibri" panose="020F0502020204030204"/>
                    <a:ea typeface="+mn-ea"/>
                    <a:cs typeface="+mn-cs"/>
                  </a:rPr>
                  <a:t> and F. Vissani</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Physics Letters B (2003)</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 name="Straight Connector 12">
                <a:extLst>
                  <a:ext uri="{FF2B5EF4-FFF2-40B4-BE49-F238E27FC236}">
                    <a16:creationId xmlns:a16="http://schemas.microsoft.com/office/drawing/2014/main" id="{D1805846-639F-4C97-9701-03F7BA6EFEFD}"/>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96592DC8-33D8-4447-9A36-BCF913997E88}"/>
              </a:ext>
            </a:extLst>
          </p:cNvPr>
          <p:cNvGrpSpPr/>
          <p:nvPr/>
        </p:nvGrpSpPr>
        <p:grpSpPr>
          <a:xfrm>
            <a:off x="497150" y="5909551"/>
            <a:ext cx="4516809" cy="755409"/>
            <a:chOff x="8550123" y="219952"/>
            <a:chExt cx="4516809" cy="755409"/>
          </a:xfrm>
        </p:grpSpPr>
        <p:pic>
          <p:nvPicPr>
            <p:cNvPr id="15" name="Picture 14">
              <a:extLst>
                <a:ext uri="{FF2B5EF4-FFF2-40B4-BE49-F238E27FC236}">
                  <a16:creationId xmlns:a16="http://schemas.microsoft.com/office/drawing/2014/main" id="{B586DA80-6169-4200-9698-51B1903F32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50123" y="223525"/>
              <a:ext cx="524834" cy="748264"/>
            </a:xfrm>
            <a:prstGeom prst="rect">
              <a:avLst/>
            </a:prstGeom>
          </p:spPr>
        </p:pic>
        <p:grpSp>
          <p:nvGrpSpPr>
            <p:cNvPr id="16" name="Group 15">
              <a:extLst>
                <a:ext uri="{FF2B5EF4-FFF2-40B4-BE49-F238E27FC236}">
                  <a16:creationId xmlns:a16="http://schemas.microsoft.com/office/drawing/2014/main" id="{7ACCB6A6-8349-4928-A3DD-4F647142DBED}"/>
                </a:ext>
              </a:extLst>
            </p:cNvPr>
            <p:cNvGrpSpPr/>
            <p:nvPr/>
          </p:nvGrpSpPr>
          <p:grpSpPr>
            <a:xfrm>
              <a:off x="9178963" y="219952"/>
              <a:ext cx="3887969" cy="755409"/>
              <a:chOff x="9178963" y="219952"/>
              <a:chExt cx="3887969" cy="755409"/>
            </a:xfrm>
          </p:grpSpPr>
          <p:sp>
            <p:nvSpPr>
              <p:cNvPr id="17" name="Title 1">
                <a:extLst>
                  <a:ext uri="{FF2B5EF4-FFF2-40B4-BE49-F238E27FC236}">
                    <a16:creationId xmlns:a16="http://schemas.microsoft.com/office/drawing/2014/main" id="{335FF46A-AFBB-4345-A95B-848B6BDB1C6F}"/>
                  </a:ext>
                </a:extLst>
              </p:cNvPr>
              <p:cNvSpPr txBox="1">
                <a:spLocks/>
              </p:cNvSpPr>
              <p:nvPr/>
            </p:nvSpPr>
            <p:spPr>
              <a:xfrm>
                <a:off x="9178963" y="219952"/>
                <a:ext cx="3887969"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From eV to EeV: Neutrino Cross-Sections Across Energy Scales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J. A. </a:t>
                </a:r>
                <a:r>
                  <a:rPr kumimoji="0" lang="en-US" sz="1100" b="0" i="0" u="none" strike="noStrike" kern="1200" cap="none" spc="0" normalizeH="0" baseline="0" noProof="0" dirty="0" err="1">
                    <a:ln>
                      <a:noFill/>
                    </a:ln>
                    <a:solidFill>
                      <a:prstClr val="black"/>
                    </a:solidFill>
                    <a:effectLst/>
                    <a:uLnTx/>
                    <a:uFillTx/>
                    <a:latin typeface="Calibri" panose="020F0502020204030204"/>
                    <a:ea typeface="+mn-ea"/>
                    <a:cs typeface="+mn-cs"/>
                  </a:rPr>
                  <a:t>Formaggio</a:t>
                </a:r>
                <a:r>
                  <a:rPr lang="en-US" sz="1100" b="0" dirty="0">
                    <a:solidFill>
                      <a:prstClr val="black"/>
                    </a:solidFill>
                    <a:latin typeface="Calibri" panose="020F0502020204030204"/>
                    <a:ea typeface="+mn-ea"/>
                    <a:cs typeface="+mn-cs"/>
                  </a:rPr>
                  <a:t> and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G. P. Zeller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Reviews of Modern Physics (2012)</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02809F64-3121-464D-AF10-7C830616434B}"/>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pic>
        <p:nvPicPr>
          <p:cNvPr id="19" name="Picture 18">
            <a:extLst>
              <a:ext uri="{FF2B5EF4-FFF2-40B4-BE49-F238E27FC236}">
                <a16:creationId xmlns:a16="http://schemas.microsoft.com/office/drawing/2014/main" id="{B05DF2A5-CBD3-4A63-B10C-A9C5AA3737AC}"/>
              </a:ext>
            </a:extLst>
          </p:cNvPr>
          <p:cNvPicPr>
            <a:picLocks noChangeAspect="1"/>
          </p:cNvPicPr>
          <p:nvPr/>
        </p:nvPicPr>
        <p:blipFill rotWithShape="1">
          <a:blip r:embed="rId5"/>
          <a:srcRect l="7366" r="7483"/>
          <a:stretch/>
        </p:blipFill>
        <p:spPr>
          <a:xfrm>
            <a:off x="221648" y="1263011"/>
            <a:ext cx="4990433" cy="1157613"/>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F94EA5B-D6D9-4459-B5B0-A91965CF2654}"/>
                  </a:ext>
                </a:extLst>
              </p:cNvPr>
              <p:cNvSpPr txBox="1"/>
              <p:nvPr/>
            </p:nvSpPr>
            <p:spPr>
              <a:xfrm>
                <a:off x="221648" y="2733432"/>
                <a:ext cx="3675152" cy="503728"/>
              </a:xfrm>
              <a:prstGeom prst="rect">
                <a:avLst/>
              </a:prstGeom>
              <a:noFill/>
            </p:spPr>
            <p:txBody>
              <a:bodyPr wrap="square">
                <a:spAutoFit/>
              </a:bodyPr>
              <a:lstStyle/>
              <a:p>
                <a:r>
                  <a:rPr lang="en-US" sz="2000" dirty="0">
                    <a:latin typeface="Product Sans" panose="020B0403030502040203" pitchFamily="34" charset="0"/>
                    <a:cs typeface="Calibri" panose="020F0502020204030204" pitchFamily="34" charset="0"/>
                  </a:rPr>
                  <a:t> </a:t>
                </a:r>
                <a:r>
                  <a:rPr lang="en-US" dirty="0">
                    <a:latin typeface="Product Sans" panose="020B0403030502040203" pitchFamily="34" charset="0"/>
                    <a:cs typeface="Calibri" panose="020F0502020204030204" pitchFamily="34" charset="0"/>
                  </a:rPr>
                  <a:t>Squared Matrix element</a:t>
                </a:r>
                <a14:m>
                  <m:oMath xmlns:m="http://schemas.openxmlformats.org/officeDocument/2006/math">
                    <m:r>
                      <a:rPr lang="en-US" sz="1800" b="0" i="0" smtClean="0">
                        <a:latin typeface="Cambria Math" panose="02040503050406030204" pitchFamily="18" charset="0"/>
                      </a:rPr>
                      <m:t> </m:t>
                    </m:r>
                    <m:sSup>
                      <m:sSupPr>
                        <m:ctrlPr>
                          <a:rPr lang="en-US" sz="1800" i="1" smtClean="0">
                            <a:latin typeface="Cambria Math" panose="02040503050406030204" pitchFamily="18" charset="0"/>
                          </a:rPr>
                        </m:ctrlPr>
                      </m:sSupPr>
                      <m:e>
                        <m:d>
                          <m:dPr>
                            <m:begChr m:val="|"/>
                            <m:endChr m:val="|"/>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𝑀</m:t>
                                </m:r>
                              </m:e>
                              <m:sub>
                                <m:r>
                                  <a:rPr lang="en-US" sz="1800" i="1">
                                    <a:latin typeface="Cambria Math" panose="02040503050406030204" pitchFamily="18" charset="0"/>
                                  </a:rPr>
                                  <m:t>𝑓𝑖</m:t>
                                </m:r>
                              </m:sub>
                            </m:sSub>
                          </m:e>
                        </m:d>
                      </m:e>
                      <m:sup>
                        <m:r>
                          <a:rPr lang="en-US" sz="1800">
                            <a:latin typeface="Cambria Math" panose="02040503050406030204" pitchFamily="18" charset="0"/>
                          </a:rPr>
                          <m:t>2</m:t>
                        </m:r>
                      </m:sup>
                    </m:sSup>
                    <m:r>
                      <a:rPr lang="en-US" sz="1800" b="0" i="1" smtClean="0">
                        <a:latin typeface="Cambria Math" panose="02040503050406030204" pitchFamily="18" charset="0"/>
                      </a:rPr>
                      <m:t>∝</m:t>
                    </m:r>
                    <m:f>
                      <m:fPr>
                        <m:ctrlPr>
                          <a:rPr lang="it-IT" sz="1800" i="1">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𝐹</m:t>
                        </m:r>
                        <m:r>
                          <a:rPr lang="en-US" sz="1800" i="1">
                            <a:latin typeface="Cambria Math" panose="02040503050406030204" pitchFamily="18" charset="0"/>
                          </a:rPr>
                          <m:t>𝑡</m:t>
                        </m:r>
                        <m:r>
                          <a:rPr lang="en-US" sz="1800" i="1">
                            <a:latin typeface="Cambria Math" panose="02040503050406030204" pitchFamily="18" charset="0"/>
                          </a:rPr>
                          <m:t> </m:t>
                        </m:r>
                      </m:den>
                    </m:f>
                  </m:oMath>
                </a14:m>
                <a:endParaRPr lang="en-US" dirty="0"/>
              </a:p>
            </p:txBody>
          </p:sp>
        </mc:Choice>
        <mc:Fallback xmlns="">
          <p:sp>
            <p:nvSpPr>
              <p:cNvPr id="20" name="TextBox 19">
                <a:extLst>
                  <a:ext uri="{FF2B5EF4-FFF2-40B4-BE49-F238E27FC236}">
                    <a16:creationId xmlns:a16="http://schemas.microsoft.com/office/drawing/2014/main" id="{3F94EA5B-D6D9-4459-B5B0-A91965CF2654}"/>
                  </a:ext>
                </a:extLst>
              </p:cNvPr>
              <p:cNvSpPr txBox="1">
                <a:spLocks noRot="1" noChangeAspect="1" noMove="1" noResize="1" noEditPoints="1" noAdjustHandles="1" noChangeArrowheads="1" noChangeShapeType="1" noTextEdit="1"/>
              </p:cNvSpPr>
              <p:nvPr/>
            </p:nvSpPr>
            <p:spPr>
              <a:xfrm>
                <a:off x="221648" y="2733432"/>
                <a:ext cx="3675152" cy="503728"/>
              </a:xfrm>
              <a:prstGeom prst="rect">
                <a:avLst/>
              </a:prstGeom>
              <a:blipFill>
                <a:blip r:embed="rId6"/>
                <a:stretch>
                  <a:fillRect b="-72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asellaDiTesto 21">
                <a:extLst>
                  <a:ext uri="{FF2B5EF4-FFF2-40B4-BE49-F238E27FC236}">
                    <a16:creationId xmlns:a16="http://schemas.microsoft.com/office/drawing/2014/main" id="{43B2CF23-3B4E-4309-8E80-00F913876D4E}"/>
                  </a:ext>
                </a:extLst>
              </p:cNvPr>
              <p:cNvSpPr txBox="1"/>
              <p:nvPr/>
            </p:nvSpPr>
            <p:spPr>
              <a:xfrm>
                <a:off x="342275" y="2265454"/>
                <a:ext cx="4039664" cy="400110"/>
              </a:xfrm>
              <a:prstGeom prst="rect">
                <a:avLst/>
              </a:prstGeom>
              <a:noFill/>
            </p:spPr>
            <p:txBody>
              <a:bodyPr wrap="square" rtlCol="0">
                <a:spAutoFit/>
              </a:bodyPr>
              <a:lstStyle/>
              <a:p>
                <a:r>
                  <a:rPr lang="en-US" sz="2000" i="1" dirty="0"/>
                  <a:t>F</a:t>
                </a:r>
                <a14:m>
                  <m:oMath xmlns:m="http://schemas.openxmlformats.org/officeDocument/2006/math">
                    <m:r>
                      <a:rPr lang="en-US" sz="2000" i="1">
                        <a:latin typeface="Cambria Math" panose="02040503050406030204" pitchFamily="18" charset="0"/>
                      </a:rPr>
                      <m:t>𝑡</m:t>
                    </m:r>
                    <m:r>
                      <a:rPr lang="en-US" sz="2000" i="1">
                        <a:latin typeface="Cambria Math" panose="02040503050406030204" pitchFamily="18" charset="0"/>
                      </a:rPr>
                      <m:t> </m:t>
                    </m:r>
                  </m:oMath>
                </a14:m>
                <a:r>
                  <a:rPr lang="en-US" sz="2000" dirty="0">
                    <a:solidFill>
                      <a:schemeClr val="tx1"/>
                    </a:solidFill>
                    <a:latin typeface="Product Sans" panose="020B0403030502040203" pitchFamily="34" charset="0"/>
                    <a:cs typeface="Calibri" panose="020F0502020204030204" pitchFamily="34" charset="0"/>
                  </a:rPr>
                  <a:t>= </a:t>
                </a:r>
                <a:r>
                  <a:rPr lang="en-US" sz="1800" dirty="0">
                    <a:solidFill>
                      <a:schemeClr val="tx1"/>
                    </a:solidFill>
                    <a:latin typeface="Product Sans" panose="020B0403030502040203" pitchFamily="34" charset="0"/>
                    <a:cs typeface="Calibri" panose="020F0502020204030204" pitchFamily="34" charset="0"/>
                  </a:rPr>
                  <a:t>Comparative half-life</a:t>
                </a:r>
                <a:endParaRPr lang="it-IT" sz="2000" dirty="0">
                  <a:solidFill>
                    <a:schemeClr val="tx1"/>
                  </a:solidFill>
                  <a:latin typeface="Product Sans" panose="020B0403030502040203" pitchFamily="34" charset="0"/>
                </a:endParaRPr>
              </a:p>
            </p:txBody>
          </p:sp>
        </mc:Choice>
        <mc:Fallback xmlns="">
          <p:sp>
            <p:nvSpPr>
              <p:cNvPr id="21" name="CasellaDiTesto 21">
                <a:extLst>
                  <a:ext uri="{FF2B5EF4-FFF2-40B4-BE49-F238E27FC236}">
                    <a16:creationId xmlns:a16="http://schemas.microsoft.com/office/drawing/2014/main" id="{43B2CF23-3B4E-4309-8E80-00F913876D4E}"/>
                  </a:ext>
                </a:extLst>
              </p:cNvPr>
              <p:cNvSpPr txBox="1">
                <a:spLocks noRot="1" noChangeAspect="1" noMove="1" noResize="1" noEditPoints="1" noAdjustHandles="1" noChangeArrowheads="1" noChangeShapeType="1" noTextEdit="1"/>
              </p:cNvSpPr>
              <p:nvPr/>
            </p:nvSpPr>
            <p:spPr>
              <a:xfrm>
                <a:off x="342275" y="2265454"/>
                <a:ext cx="4039664" cy="400110"/>
              </a:xfrm>
              <a:prstGeom prst="rect">
                <a:avLst/>
              </a:prstGeom>
              <a:blipFill>
                <a:blip r:embed="rId7"/>
                <a:stretch>
                  <a:fillRect l="-1508" t="-9231" b="-2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CasellaDiTesto 22">
                <a:extLst>
                  <a:ext uri="{FF2B5EF4-FFF2-40B4-BE49-F238E27FC236}">
                    <a16:creationId xmlns:a16="http://schemas.microsoft.com/office/drawing/2014/main" id="{6FF2E48A-6889-431C-81FC-6BF8611F03BD}"/>
                  </a:ext>
                </a:extLst>
              </p:cNvPr>
              <p:cNvSpPr txBox="1"/>
              <p:nvPr/>
            </p:nvSpPr>
            <p:spPr>
              <a:xfrm>
                <a:off x="342275" y="3305028"/>
                <a:ext cx="4039664" cy="400110"/>
              </a:xfrm>
              <a:prstGeom prst="rect">
                <a:avLst/>
              </a:prstGeom>
              <a:noFill/>
            </p:spPr>
            <p:txBody>
              <a:bodyPr wrap="square" rtlCol="0">
                <a:spAutoFit/>
              </a:bodyPr>
              <a:lstStyle/>
              <a:p>
                <a:r>
                  <a:rPr lang="en-US" sz="2000" i="1" dirty="0">
                    <a:latin typeface="Product Sans" panose="020B0403030502040203" pitchFamily="34" charset="0"/>
                  </a:rPr>
                  <a:t>F(E, Z)</a:t>
                </a:r>
                <a14:m>
                  <m:oMath xmlns:m="http://schemas.openxmlformats.org/officeDocument/2006/math">
                    <m:r>
                      <a:rPr lang="en-US" sz="2000" i="1">
                        <a:latin typeface="Cambria Math" panose="02040503050406030204" pitchFamily="18" charset="0"/>
                      </a:rPr>
                      <m:t> </m:t>
                    </m:r>
                  </m:oMath>
                </a14:m>
                <a:r>
                  <a:rPr lang="en-US" sz="2000" dirty="0">
                    <a:solidFill>
                      <a:schemeClr val="tx1"/>
                    </a:solidFill>
                    <a:latin typeface="Product Sans" panose="020B0403030502040203" pitchFamily="34" charset="0"/>
                    <a:cs typeface="Calibri" panose="020F0502020204030204" pitchFamily="34" charset="0"/>
                  </a:rPr>
                  <a:t>= </a:t>
                </a:r>
                <a:r>
                  <a:rPr lang="en-US" sz="1800" dirty="0">
                    <a:solidFill>
                      <a:schemeClr val="tx1"/>
                    </a:solidFill>
                    <a:latin typeface="Product Sans" panose="020B0403030502040203" pitchFamily="34" charset="0"/>
                    <a:cs typeface="Calibri" panose="020F0502020204030204" pitchFamily="34" charset="0"/>
                  </a:rPr>
                  <a:t>Fermi nuclear function</a:t>
                </a:r>
                <a:endParaRPr lang="it-IT" sz="2000" dirty="0">
                  <a:solidFill>
                    <a:schemeClr val="tx1"/>
                  </a:solidFill>
                  <a:latin typeface="Product Sans" panose="020B0403030502040203" pitchFamily="34" charset="0"/>
                </a:endParaRPr>
              </a:p>
            </p:txBody>
          </p:sp>
        </mc:Choice>
        <mc:Fallback xmlns="">
          <p:sp>
            <p:nvSpPr>
              <p:cNvPr id="22" name="CasellaDiTesto 22">
                <a:extLst>
                  <a:ext uri="{FF2B5EF4-FFF2-40B4-BE49-F238E27FC236}">
                    <a16:creationId xmlns:a16="http://schemas.microsoft.com/office/drawing/2014/main" id="{6FF2E48A-6889-431C-81FC-6BF8611F03BD}"/>
                  </a:ext>
                </a:extLst>
              </p:cNvPr>
              <p:cNvSpPr txBox="1">
                <a:spLocks noRot="1" noChangeAspect="1" noMove="1" noResize="1" noEditPoints="1" noAdjustHandles="1" noChangeArrowheads="1" noChangeShapeType="1" noTextEdit="1"/>
              </p:cNvSpPr>
              <p:nvPr/>
            </p:nvSpPr>
            <p:spPr>
              <a:xfrm>
                <a:off x="342275" y="3305028"/>
                <a:ext cx="4039664" cy="400110"/>
              </a:xfrm>
              <a:prstGeom prst="rect">
                <a:avLst/>
              </a:prstGeom>
              <a:blipFill>
                <a:blip r:embed="rId8"/>
                <a:stretch>
                  <a:fillRect l="-150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A12DFA-793E-4233-8225-0EAA6F2D6494}"/>
                  </a:ext>
                </a:extLst>
              </p:cNvPr>
              <p:cNvSpPr txBox="1"/>
              <p:nvPr/>
            </p:nvSpPr>
            <p:spPr>
              <a:xfrm>
                <a:off x="925269" y="4092313"/>
                <a:ext cx="2176365" cy="402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𝑡h</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𝛽</m:t>
                              </m:r>
                            </m:e>
                            <m:sup>
                              <m:r>
                                <a:rPr lang="en-US" sz="2400" b="0" i="1" smtClean="0">
                                  <a:latin typeface="Cambria Math" panose="02040503050406030204" pitchFamily="18" charset="0"/>
                                </a:rPr>
                                <m:t>−</m:t>
                              </m:r>
                            </m:sup>
                          </m:sSup>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𝑚</m:t>
                          </m:r>
                        </m:e>
                        <m:sub>
                          <m:r>
                            <a:rPr lang="en-US" sz="2400" b="0" i="1" smtClean="0">
                              <a:latin typeface="Cambria Math" panose="02040503050406030204" pitchFamily="18" charset="0"/>
                            </a:rPr>
                            <m:t>𝑒</m:t>
                          </m:r>
                        </m:sub>
                      </m:sSub>
                    </m:oMath>
                  </m:oMathPara>
                </a14:m>
                <a:endParaRPr lang="en-US" sz="2400" dirty="0"/>
              </a:p>
            </p:txBody>
          </p:sp>
        </mc:Choice>
        <mc:Fallback xmlns="">
          <p:sp>
            <p:nvSpPr>
              <p:cNvPr id="3" name="TextBox 2">
                <a:extLst>
                  <a:ext uri="{FF2B5EF4-FFF2-40B4-BE49-F238E27FC236}">
                    <a16:creationId xmlns:a16="http://schemas.microsoft.com/office/drawing/2014/main" id="{A6A12DFA-793E-4233-8225-0EAA6F2D6494}"/>
                  </a:ext>
                </a:extLst>
              </p:cNvPr>
              <p:cNvSpPr txBox="1">
                <a:spLocks noRot="1" noChangeAspect="1" noMove="1" noResize="1" noEditPoints="1" noAdjustHandles="1" noChangeArrowheads="1" noChangeShapeType="1" noTextEdit="1"/>
              </p:cNvSpPr>
              <p:nvPr/>
            </p:nvSpPr>
            <p:spPr>
              <a:xfrm>
                <a:off x="925269" y="4092313"/>
                <a:ext cx="2176365" cy="402226"/>
              </a:xfrm>
              <a:prstGeom prst="rect">
                <a:avLst/>
              </a:prstGeom>
              <a:blipFill>
                <a:blip r:embed="rId9"/>
                <a:stretch>
                  <a:fillRect l="-3081" b="-27273"/>
                </a:stretch>
              </a:blipFill>
            </p:spPr>
            <p:txBody>
              <a:bodyPr/>
              <a:lstStyle/>
              <a:p>
                <a:r>
                  <a:rPr lang="en-US">
                    <a:noFill/>
                  </a:rPr>
                  <a:t> </a:t>
                </a:r>
              </a:p>
            </p:txBody>
          </p:sp>
        </mc:Fallback>
      </mc:AlternateContent>
    </p:spTree>
    <p:extLst>
      <p:ext uri="{BB962C8B-B14F-4D97-AF65-F5344CB8AC3E}">
        <p14:creationId xmlns:p14="http://schemas.microsoft.com/office/powerpoint/2010/main" val="1332519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165867-5B75-4675-8C86-77075C23ED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5184736" y="2216883"/>
            <a:ext cx="6851727" cy="45678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174621-60E8-44B8-A1AF-62B1EB57596F}"/>
              </a:ext>
            </a:extLst>
          </p:cNvPr>
          <p:cNvSpPr>
            <a:spLocks noGrp="1"/>
          </p:cNvSpPr>
          <p:nvPr>
            <p:ph type="title"/>
          </p:nvPr>
        </p:nvSpPr>
        <p:spPr>
          <a:xfrm>
            <a:off x="321368" y="228600"/>
            <a:ext cx="7560570" cy="904875"/>
          </a:xfrm>
        </p:spPr>
        <p:txBody>
          <a:bodyPr>
            <a:normAutofit fontScale="90000"/>
          </a:bodyPr>
          <a:lstStyle/>
          <a:p>
            <a:r>
              <a:rPr lang="it-IT" dirty="0" err="1"/>
              <a:t>Elastic</a:t>
            </a:r>
            <a:r>
              <a:rPr lang="it-IT" dirty="0"/>
              <a:t> Scattering (ES) on </a:t>
            </a:r>
            <a:r>
              <a:rPr lang="it-IT" dirty="0" err="1"/>
              <a:t>electrons</a:t>
            </a:r>
            <a:endParaRPr lang="it-IT" dirty="0"/>
          </a:p>
        </p:txBody>
      </p:sp>
      <p:sp>
        <p:nvSpPr>
          <p:cNvPr id="4" name="Slide Number Placeholder 3">
            <a:extLst>
              <a:ext uri="{FF2B5EF4-FFF2-40B4-BE49-F238E27FC236}">
                <a16:creationId xmlns:a16="http://schemas.microsoft.com/office/drawing/2014/main" id="{D3BB9EDB-82C5-454A-BE05-28BE9B767D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BB122E-75DF-495C-87F3-AE07E065F4BB}" type="slidenum">
              <a:rPr kumimoji="0" lang="it-IT"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EF3B3E4E-EF67-4EAA-93B8-B58F700BACC2}"/>
              </a:ext>
            </a:extLst>
          </p:cNvPr>
          <p:cNvGrpSpPr/>
          <p:nvPr/>
        </p:nvGrpSpPr>
        <p:grpSpPr>
          <a:xfrm>
            <a:off x="485809" y="5024606"/>
            <a:ext cx="3047428" cy="755409"/>
            <a:chOff x="8538782" y="219952"/>
            <a:chExt cx="3047428" cy="755409"/>
          </a:xfrm>
        </p:grpSpPr>
        <p:pic>
          <p:nvPicPr>
            <p:cNvPr id="7" name="Picture 6">
              <a:extLst>
                <a:ext uri="{FF2B5EF4-FFF2-40B4-BE49-F238E27FC236}">
                  <a16:creationId xmlns:a16="http://schemas.microsoft.com/office/drawing/2014/main" id="{B3501F7C-8426-4794-93C4-0B0712C63DAC}"/>
                </a:ext>
              </a:extLst>
            </p:cNvPr>
            <p:cNvPicPr>
              <a:picLocks noChangeAspect="1"/>
            </p:cNvPicPr>
            <p:nvPr/>
          </p:nvPicPr>
          <p:blipFill>
            <a:blip r:embed="rId3"/>
            <a:stretch>
              <a:fillRect/>
            </a:stretch>
          </p:blipFill>
          <p:spPr>
            <a:xfrm>
              <a:off x="8538782" y="219953"/>
              <a:ext cx="547516" cy="755408"/>
            </a:xfrm>
            <a:prstGeom prst="rect">
              <a:avLst/>
            </a:prstGeom>
          </p:spPr>
        </p:pic>
        <p:grpSp>
          <p:nvGrpSpPr>
            <p:cNvPr id="13" name="Group 12">
              <a:extLst>
                <a:ext uri="{FF2B5EF4-FFF2-40B4-BE49-F238E27FC236}">
                  <a16:creationId xmlns:a16="http://schemas.microsoft.com/office/drawing/2014/main" id="{F8C9401E-90AB-4B31-836E-4B36F1E881E0}"/>
                </a:ext>
              </a:extLst>
            </p:cNvPr>
            <p:cNvGrpSpPr/>
            <p:nvPr/>
          </p:nvGrpSpPr>
          <p:grpSpPr>
            <a:xfrm>
              <a:off x="9178964" y="219952"/>
              <a:ext cx="2407246" cy="755409"/>
              <a:chOff x="9178964" y="219952"/>
              <a:chExt cx="2407246" cy="755409"/>
            </a:xfrm>
          </p:grpSpPr>
          <p:sp>
            <p:nvSpPr>
              <p:cNvPr id="10" name="Title 1">
                <a:extLst>
                  <a:ext uri="{FF2B5EF4-FFF2-40B4-BE49-F238E27FC236}">
                    <a16:creationId xmlns:a16="http://schemas.microsoft.com/office/drawing/2014/main" id="{7B28D816-28FC-4A52-BC18-8027619B3429}"/>
                  </a:ext>
                </a:extLst>
              </p:cNvPr>
              <p:cNvSpPr txBox="1">
                <a:spLocks/>
              </p:cNvSpPr>
              <p:nvPr/>
            </p:nvSpPr>
            <p:spPr>
              <a:xfrm>
                <a:off x="9178964" y="219952"/>
                <a:ext cx="2407246"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Neutrino electromagnetic form factors</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P. Vogel and J. Engel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Physical Review D (1989)</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 name="Straight Connector 8">
                <a:extLst>
                  <a:ext uri="{FF2B5EF4-FFF2-40B4-BE49-F238E27FC236}">
                    <a16:creationId xmlns:a16="http://schemas.microsoft.com/office/drawing/2014/main" id="{08216DE6-39A7-499E-B551-B2E9239317E3}"/>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4D9802E1-39E5-4CE9-AF70-B66C541FEFFD}"/>
              </a:ext>
            </a:extLst>
          </p:cNvPr>
          <p:cNvGrpSpPr/>
          <p:nvPr/>
        </p:nvGrpSpPr>
        <p:grpSpPr>
          <a:xfrm>
            <a:off x="474779" y="5909551"/>
            <a:ext cx="3486936" cy="755409"/>
            <a:chOff x="8527752" y="219952"/>
            <a:chExt cx="3486936" cy="755409"/>
          </a:xfrm>
        </p:grpSpPr>
        <p:pic>
          <p:nvPicPr>
            <p:cNvPr id="18" name="Picture 17">
              <a:extLst>
                <a:ext uri="{FF2B5EF4-FFF2-40B4-BE49-F238E27FC236}">
                  <a16:creationId xmlns:a16="http://schemas.microsoft.com/office/drawing/2014/main" id="{5B5EF555-5311-4FCB-B5E6-BA0948CBD3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27752" y="223525"/>
              <a:ext cx="569576" cy="748264"/>
            </a:xfrm>
            <a:prstGeom prst="rect">
              <a:avLst/>
            </a:prstGeom>
          </p:spPr>
        </p:pic>
        <p:grpSp>
          <p:nvGrpSpPr>
            <p:cNvPr id="19" name="Group 18">
              <a:extLst>
                <a:ext uri="{FF2B5EF4-FFF2-40B4-BE49-F238E27FC236}">
                  <a16:creationId xmlns:a16="http://schemas.microsoft.com/office/drawing/2014/main" id="{426B29FB-3602-427E-B1EA-09B47ADC8A97}"/>
                </a:ext>
              </a:extLst>
            </p:cNvPr>
            <p:cNvGrpSpPr/>
            <p:nvPr/>
          </p:nvGrpSpPr>
          <p:grpSpPr>
            <a:xfrm>
              <a:off x="9178964" y="219952"/>
              <a:ext cx="2835724" cy="755409"/>
              <a:chOff x="9178964" y="219952"/>
              <a:chExt cx="2835724" cy="755409"/>
            </a:xfrm>
          </p:grpSpPr>
          <p:sp>
            <p:nvSpPr>
              <p:cNvPr id="20" name="Title 1">
                <a:extLst>
                  <a:ext uri="{FF2B5EF4-FFF2-40B4-BE49-F238E27FC236}">
                    <a16:creationId xmlns:a16="http://schemas.microsoft.com/office/drawing/2014/main" id="{853F34FF-4B8A-49EC-B2E5-FADE61FE9C34}"/>
                  </a:ext>
                </a:extLst>
              </p:cNvPr>
              <p:cNvSpPr txBox="1">
                <a:spLocks/>
              </p:cNvSpPr>
              <p:nvPr/>
            </p:nvSpPr>
            <p:spPr>
              <a:xfrm>
                <a:off x="9178964" y="219952"/>
                <a:ext cx="2835724" cy="755409"/>
              </a:xfrm>
              <a:prstGeom prst="rect">
                <a:avLst/>
              </a:prstGeom>
              <a:gradFill flip="none" rotWithShape="1">
                <a:gsLst>
                  <a:gs pos="0">
                    <a:schemeClr val="bg1"/>
                  </a:gs>
                  <a:gs pos="74000">
                    <a:srgbClr val="F8F8F8"/>
                  </a:gs>
                  <a:gs pos="83000">
                    <a:srgbClr val="F8F8F8"/>
                  </a:gs>
                  <a:gs pos="100000">
                    <a:srgbClr val="F8F8F8"/>
                  </a:gs>
                </a:gsLst>
                <a:lin ang="10800000" scaled="1"/>
                <a:tileRect/>
              </a:gradFill>
            </p:spPr>
            <p:txBody>
              <a:bodyPr vert="horz" lIns="91440" tIns="45720" rIns="91440" bIns="45720" rtlCol="0" anchor="ctr">
                <a:normAutofit fontScale="97500" lnSpcReduction="10000"/>
              </a:bodyPr>
              <a:lstStyle>
                <a:lvl1pPr marL="91440" algn="l" defTabSz="914400" rtl="0" eaLnBrk="1" latinLnBrk="0" hangingPunct="1">
                  <a:lnSpc>
                    <a:spcPct val="90000"/>
                  </a:lnSpc>
                  <a:spcBef>
                    <a:spcPts val="0"/>
                  </a:spcBef>
                  <a:buNone/>
                  <a:defRPr sz="3600" b="1" kern="1200">
                    <a:solidFill>
                      <a:schemeClr val="tx1"/>
                    </a:solidFill>
                    <a:latin typeface="Raleway" panose="020B0503030101060003" pitchFamily="34" charset="0"/>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panose="020F0502020204030204"/>
                    <a:ea typeface="+mn-ea"/>
                    <a:cs typeface="+mn-cs"/>
                  </a:rPr>
                  <a:t>Exploring the hidden interior of the Earth with directional neutrino measurements</a:t>
                </a:r>
                <a:b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M. Leyton, S. Dye, J. Monroe</a:t>
                </a:r>
                <a:endPar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black"/>
                    </a:solidFill>
                    <a:effectLst/>
                    <a:uLnTx/>
                    <a:uFillTx/>
                    <a:latin typeface="Calibri" panose="020F0502020204030204"/>
                    <a:ea typeface="+mn-ea"/>
                    <a:cs typeface="+mn-cs"/>
                  </a:rPr>
                  <a:t>Nature Communications (2017)</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1" name="Straight Connector 20">
                <a:extLst>
                  <a:ext uri="{FF2B5EF4-FFF2-40B4-BE49-F238E27FC236}">
                    <a16:creationId xmlns:a16="http://schemas.microsoft.com/office/drawing/2014/main" id="{E32A1FC6-1AD5-4072-A867-85EA3B96BB23}"/>
                  </a:ext>
                </a:extLst>
              </p:cNvPr>
              <p:cNvCxnSpPr>
                <a:cxnSpLocks/>
              </p:cNvCxnSpPr>
              <p:nvPr/>
            </p:nvCxnSpPr>
            <p:spPr>
              <a:xfrm flipV="1">
                <a:off x="9184044" y="219954"/>
                <a:ext cx="0" cy="755407"/>
              </a:xfrm>
              <a:prstGeom prst="line">
                <a:avLst/>
              </a:prstGeom>
              <a:ln w="28575">
                <a:solidFill>
                  <a:srgbClr val="25867A"/>
                </a:solidFill>
              </a:ln>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D931E7B4-D906-4FFF-AE62-DBF0B5008660}"/>
              </a:ext>
            </a:extLst>
          </p:cNvPr>
          <p:cNvGrpSpPr/>
          <p:nvPr/>
        </p:nvGrpSpPr>
        <p:grpSpPr>
          <a:xfrm>
            <a:off x="239218" y="1348822"/>
            <a:ext cx="10339193" cy="844196"/>
            <a:chOff x="239218" y="1304645"/>
            <a:chExt cx="10339193" cy="844196"/>
          </a:xfrm>
        </p:grpSpPr>
        <p:pic>
          <p:nvPicPr>
            <p:cNvPr id="16" name="Picture 15">
              <a:extLst>
                <a:ext uri="{FF2B5EF4-FFF2-40B4-BE49-F238E27FC236}">
                  <a16:creationId xmlns:a16="http://schemas.microsoft.com/office/drawing/2014/main" id="{19923770-8177-4811-AF21-FB82276A09C7}"/>
                </a:ext>
              </a:extLst>
            </p:cNvPr>
            <p:cNvPicPr>
              <a:picLocks noChangeAspect="1"/>
            </p:cNvPicPr>
            <p:nvPr/>
          </p:nvPicPr>
          <p:blipFill rotWithShape="1">
            <a:blip r:embed="rId5"/>
            <a:srcRect b="44614"/>
            <a:stretch/>
          </p:blipFill>
          <p:spPr>
            <a:xfrm>
              <a:off x="239218" y="1304645"/>
              <a:ext cx="8354591" cy="844196"/>
            </a:xfrm>
            <a:prstGeom prst="rect">
              <a:avLst/>
            </a:prstGeom>
          </p:spPr>
        </p:pic>
        <p:pic>
          <p:nvPicPr>
            <p:cNvPr id="24" name="Picture 23">
              <a:extLst>
                <a:ext uri="{FF2B5EF4-FFF2-40B4-BE49-F238E27FC236}">
                  <a16:creationId xmlns:a16="http://schemas.microsoft.com/office/drawing/2014/main" id="{F0671A4C-0E4E-4080-A22A-EE6594F0BF7D}"/>
                </a:ext>
              </a:extLst>
            </p:cNvPr>
            <p:cNvPicPr>
              <a:picLocks noChangeAspect="1"/>
            </p:cNvPicPr>
            <p:nvPr/>
          </p:nvPicPr>
          <p:blipFill rotWithShape="1">
            <a:blip r:embed="rId5"/>
            <a:srcRect l="9538" t="56260" r="66058"/>
            <a:stretch/>
          </p:blipFill>
          <p:spPr>
            <a:xfrm>
              <a:off x="8539549" y="1393399"/>
              <a:ext cx="2038862" cy="666688"/>
            </a:xfrm>
            <a:prstGeom prst="rect">
              <a:avLst/>
            </a:prstGeom>
          </p:spPr>
        </p:pic>
      </p:grpSp>
      <p:pic>
        <p:nvPicPr>
          <p:cNvPr id="25" name="Picture 24">
            <a:extLst>
              <a:ext uri="{FF2B5EF4-FFF2-40B4-BE49-F238E27FC236}">
                <a16:creationId xmlns:a16="http://schemas.microsoft.com/office/drawing/2014/main" id="{D3A2ECD3-01AA-4B68-A9BC-9E8B76FEA8C8}"/>
              </a:ext>
            </a:extLst>
          </p:cNvPr>
          <p:cNvPicPr>
            <a:picLocks noChangeAspect="1"/>
          </p:cNvPicPr>
          <p:nvPr/>
        </p:nvPicPr>
        <p:blipFill rotWithShape="1">
          <a:blip r:embed="rId6"/>
          <a:srcRect b="67637"/>
          <a:stretch/>
        </p:blipFill>
        <p:spPr>
          <a:xfrm>
            <a:off x="122604" y="2216883"/>
            <a:ext cx="3839111" cy="897157"/>
          </a:xfrm>
          <a:prstGeom prst="rect">
            <a:avLst/>
          </a:prstGeom>
        </p:spPr>
      </p:pic>
      <p:pic>
        <p:nvPicPr>
          <p:cNvPr id="29" name="Picture 28">
            <a:extLst>
              <a:ext uri="{FF2B5EF4-FFF2-40B4-BE49-F238E27FC236}">
                <a16:creationId xmlns:a16="http://schemas.microsoft.com/office/drawing/2014/main" id="{575C36E7-C3BC-46A6-A78F-FA2889D43469}"/>
              </a:ext>
            </a:extLst>
          </p:cNvPr>
          <p:cNvPicPr>
            <a:picLocks noChangeAspect="1"/>
          </p:cNvPicPr>
          <p:nvPr/>
        </p:nvPicPr>
        <p:blipFill rotWithShape="1">
          <a:blip r:embed="rId6"/>
          <a:srcRect l="29324" t="70479" r="29127"/>
          <a:stretch/>
        </p:blipFill>
        <p:spPr>
          <a:xfrm>
            <a:off x="321368" y="4005984"/>
            <a:ext cx="1595120" cy="818365"/>
          </a:xfrm>
          <a:prstGeom prst="rect">
            <a:avLst/>
          </a:prstGeom>
        </p:spPr>
      </p:pic>
      <p:pic>
        <p:nvPicPr>
          <p:cNvPr id="30" name="Picture 29">
            <a:extLst>
              <a:ext uri="{FF2B5EF4-FFF2-40B4-BE49-F238E27FC236}">
                <a16:creationId xmlns:a16="http://schemas.microsoft.com/office/drawing/2014/main" id="{C81B0A9B-D4EC-4391-B117-20239654C1BE}"/>
              </a:ext>
            </a:extLst>
          </p:cNvPr>
          <p:cNvPicPr>
            <a:picLocks noChangeAspect="1"/>
          </p:cNvPicPr>
          <p:nvPr/>
        </p:nvPicPr>
        <p:blipFill rotWithShape="1">
          <a:blip r:embed="rId6"/>
          <a:srcRect l="19665" t="35295" r="11925" b="30437"/>
          <a:stretch/>
        </p:blipFill>
        <p:spPr>
          <a:xfrm>
            <a:off x="391160" y="3101583"/>
            <a:ext cx="2626360" cy="949960"/>
          </a:xfrm>
          <a:prstGeom prst="rect">
            <a:avLst/>
          </a:prstGeom>
        </p:spPr>
      </p:pic>
      <p:grpSp>
        <p:nvGrpSpPr>
          <p:cNvPr id="31" name="Group 30">
            <a:extLst>
              <a:ext uri="{FF2B5EF4-FFF2-40B4-BE49-F238E27FC236}">
                <a16:creationId xmlns:a16="http://schemas.microsoft.com/office/drawing/2014/main" id="{0D84262B-8D17-42C2-BB51-BE828FE70001}"/>
              </a:ext>
            </a:extLst>
          </p:cNvPr>
          <p:cNvGrpSpPr/>
          <p:nvPr/>
        </p:nvGrpSpPr>
        <p:grpSpPr>
          <a:xfrm>
            <a:off x="367749" y="1260059"/>
            <a:ext cx="5514891" cy="999513"/>
            <a:chOff x="367749" y="1106197"/>
            <a:chExt cx="5514891" cy="999513"/>
          </a:xfrm>
        </p:grpSpPr>
        <p:sp>
          <p:nvSpPr>
            <p:cNvPr id="32" name="Rectangle 31">
              <a:extLst>
                <a:ext uri="{FF2B5EF4-FFF2-40B4-BE49-F238E27FC236}">
                  <a16:creationId xmlns:a16="http://schemas.microsoft.com/office/drawing/2014/main" id="{104B6DB0-D388-45AC-B98B-19F97A3C88BD}"/>
                </a:ext>
              </a:extLst>
            </p:cNvPr>
            <p:cNvSpPr/>
            <p:nvPr/>
          </p:nvSpPr>
          <p:spPr>
            <a:xfrm>
              <a:off x="1426641" y="1106197"/>
              <a:ext cx="4455999" cy="87836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Dependence on minimum detectable recoil kinetic energy of target electron</a:t>
              </a:r>
            </a:p>
          </p:txBody>
        </p:sp>
        <p:cxnSp>
          <p:nvCxnSpPr>
            <p:cNvPr id="33" name="Straight Connector 32">
              <a:extLst>
                <a:ext uri="{FF2B5EF4-FFF2-40B4-BE49-F238E27FC236}">
                  <a16:creationId xmlns:a16="http://schemas.microsoft.com/office/drawing/2014/main" id="{DD6B74D8-024E-4D1C-A4C5-2A063915A46E}"/>
                </a:ext>
              </a:extLst>
            </p:cNvPr>
            <p:cNvCxnSpPr>
              <a:cxnSpLocks/>
              <a:stCxn id="34" idx="6"/>
              <a:endCxn id="32" idx="1"/>
            </p:cNvCxnSpPr>
            <p:nvPr/>
          </p:nvCxnSpPr>
          <p:spPr>
            <a:xfrm flipV="1">
              <a:off x="928078" y="1545381"/>
              <a:ext cx="498563" cy="280165"/>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FACBA8F-8AAD-401E-A529-2398A00532AA}"/>
                </a:ext>
              </a:extLst>
            </p:cNvPr>
            <p:cNvSpPr/>
            <p:nvPr/>
          </p:nvSpPr>
          <p:spPr>
            <a:xfrm>
              <a:off x="367749" y="1545381"/>
              <a:ext cx="560329" cy="560329"/>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49" name="Picture 48">
            <a:extLst>
              <a:ext uri="{FF2B5EF4-FFF2-40B4-BE49-F238E27FC236}">
                <a16:creationId xmlns:a16="http://schemas.microsoft.com/office/drawing/2014/main" id="{864027E5-4876-45B4-BC20-BE65BE50112C}"/>
              </a:ext>
            </a:extLst>
          </p:cNvPr>
          <p:cNvPicPr>
            <a:picLocks noChangeAspect="1"/>
          </p:cNvPicPr>
          <p:nvPr/>
        </p:nvPicPr>
        <p:blipFill>
          <a:blip r:embed="rId7"/>
          <a:stretch>
            <a:fillRect/>
          </a:stretch>
        </p:blipFill>
        <p:spPr>
          <a:xfrm>
            <a:off x="2329614" y="4214179"/>
            <a:ext cx="1819529" cy="323895"/>
          </a:xfrm>
          <a:prstGeom prst="rect">
            <a:avLst/>
          </a:prstGeom>
        </p:spPr>
      </p:pic>
      <p:grpSp>
        <p:nvGrpSpPr>
          <p:cNvPr id="1031" name="Group 1030">
            <a:extLst>
              <a:ext uri="{FF2B5EF4-FFF2-40B4-BE49-F238E27FC236}">
                <a16:creationId xmlns:a16="http://schemas.microsoft.com/office/drawing/2014/main" id="{E7505409-DE8B-4084-AE4C-CEE16284982F}"/>
              </a:ext>
            </a:extLst>
          </p:cNvPr>
          <p:cNvGrpSpPr/>
          <p:nvPr/>
        </p:nvGrpSpPr>
        <p:grpSpPr>
          <a:xfrm>
            <a:off x="2185044" y="2347792"/>
            <a:ext cx="4308384" cy="1641331"/>
            <a:chOff x="2185044" y="2347792"/>
            <a:chExt cx="4308384" cy="1641331"/>
          </a:xfrm>
        </p:grpSpPr>
        <p:grpSp>
          <p:nvGrpSpPr>
            <p:cNvPr id="44" name="Group 43">
              <a:extLst>
                <a:ext uri="{FF2B5EF4-FFF2-40B4-BE49-F238E27FC236}">
                  <a16:creationId xmlns:a16="http://schemas.microsoft.com/office/drawing/2014/main" id="{6EB93E96-24EC-4B05-9A1D-2573BB65C591}"/>
                </a:ext>
              </a:extLst>
            </p:cNvPr>
            <p:cNvGrpSpPr/>
            <p:nvPr/>
          </p:nvGrpSpPr>
          <p:grpSpPr>
            <a:xfrm>
              <a:off x="3101496" y="2347792"/>
              <a:ext cx="3391932" cy="1003063"/>
              <a:chOff x="367749" y="1545381"/>
              <a:chExt cx="3391932" cy="1003063"/>
            </a:xfrm>
          </p:grpSpPr>
          <p:sp>
            <p:nvSpPr>
              <p:cNvPr id="45" name="Rectangle 44">
                <a:extLst>
                  <a:ext uri="{FF2B5EF4-FFF2-40B4-BE49-F238E27FC236}">
                    <a16:creationId xmlns:a16="http://schemas.microsoft.com/office/drawing/2014/main" id="{3BBEC82F-37E0-4C49-A9E0-B18541DE59E7}"/>
                  </a:ext>
                </a:extLst>
              </p:cNvPr>
              <p:cNvSpPr/>
              <p:nvPr/>
            </p:nvSpPr>
            <p:spPr>
              <a:xfrm>
                <a:off x="1474167" y="1670077"/>
                <a:ext cx="2285514" cy="87836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Dependence on antineutrino flavor</a:t>
                </a:r>
              </a:p>
            </p:txBody>
          </p:sp>
          <p:cxnSp>
            <p:nvCxnSpPr>
              <p:cNvPr id="46" name="Straight Connector 45">
                <a:extLst>
                  <a:ext uri="{FF2B5EF4-FFF2-40B4-BE49-F238E27FC236}">
                    <a16:creationId xmlns:a16="http://schemas.microsoft.com/office/drawing/2014/main" id="{8D6449A7-D45C-4641-84E5-2567D478D846}"/>
                  </a:ext>
                </a:extLst>
              </p:cNvPr>
              <p:cNvCxnSpPr>
                <a:cxnSpLocks/>
                <a:stCxn id="47" idx="6"/>
                <a:endCxn id="45" idx="1"/>
              </p:cNvCxnSpPr>
              <p:nvPr/>
            </p:nvCxnSpPr>
            <p:spPr>
              <a:xfrm>
                <a:off x="1131446" y="1927230"/>
                <a:ext cx="342721" cy="18203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E4EB96AB-2EB6-4716-9400-7E965EC03E86}"/>
                  </a:ext>
                </a:extLst>
              </p:cNvPr>
              <p:cNvSpPr/>
              <p:nvPr/>
            </p:nvSpPr>
            <p:spPr>
              <a:xfrm>
                <a:off x="367749" y="1545381"/>
                <a:ext cx="763697" cy="76369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56" name="Oval 55">
              <a:extLst>
                <a:ext uri="{FF2B5EF4-FFF2-40B4-BE49-F238E27FC236}">
                  <a16:creationId xmlns:a16="http://schemas.microsoft.com/office/drawing/2014/main" id="{10B50FF7-A8E2-4C0E-861D-45834E5A7A54}"/>
                </a:ext>
              </a:extLst>
            </p:cNvPr>
            <p:cNvSpPr/>
            <p:nvPr/>
          </p:nvSpPr>
          <p:spPr>
            <a:xfrm>
              <a:off x="2185044" y="3225426"/>
              <a:ext cx="763697" cy="76369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57" name="Straight Connector 56">
              <a:extLst>
                <a:ext uri="{FF2B5EF4-FFF2-40B4-BE49-F238E27FC236}">
                  <a16:creationId xmlns:a16="http://schemas.microsoft.com/office/drawing/2014/main" id="{A65719FF-31BA-4E9D-8CD1-29E59F4B013B}"/>
                </a:ext>
              </a:extLst>
            </p:cNvPr>
            <p:cNvCxnSpPr>
              <a:cxnSpLocks/>
              <a:stCxn id="56" idx="6"/>
              <a:endCxn id="45" idx="1"/>
            </p:cNvCxnSpPr>
            <p:nvPr/>
          </p:nvCxnSpPr>
          <p:spPr>
            <a:xfrm flipV="1">
              <a:off x="2948741" y="2911672"/>
              <a:ext cx="1259173" cy="695603"/>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3D843BD9-59F4-4F87-ACB7-AEB98346175D}"/>
              </a:ext>
            </a:extLst>
          </p:cNvPr>
          <p:cNvGrpSpPr/>
          <p:nvPr/>
        </p:nvGrpSpPr>
        <p:grpSpPr>
          <a:xfrm>
            <a:off x="2656841" y="3750227"/>
            <a:ext cx="4381717" cy="878367"/>
            <a:chOff x="14021" y="1166801"/>
            <a:chExt cx="4381717" cy="878367"/>
          </a:xfrm>
        </p:grpSpPr>
        <p:sp>
          <p:nvSpPr>
            <p:cNvPr id="61" name="Rectangle 60">
              <a:extLst>
                <a:ext uri="{FF2B5EF4-FFF2-40B4-BE49-F238E27FC236}">
                  <a16:creationId xmlns:a16="http://schemas.microsoft.com/office/drawing/2014/main" id="{DAD3FE55-2663-4655-A467-13D356F30A1D}"/>
                </a:ext>
              </a:extLst>
            </p:cNvPr>
            <p:cNvSpPr/>
            <p:nvPr/>
          </p:nvSpPr>
          <p:spPr>
            <a:xfrm>
              <a:off x="2041322" y="1166801"/>
              <a:ext cx="2354416" cy="878367"/>
            </a:xfrm>
            <a:prstGeom prst="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dirty="0">
                  <a:solidFill>
                    <a:schemeClr val="tx1">
                      <a:lumMod val="75000"/>
                      <a:lumOff val="25000"/>
                    </a:schemeClr>
                  </a:solidFill>
                </a:rPr>
                <a:t>Matter/antimatter dependence</a:t>
              </a:r>
            </a:p>
          </p:txBody>
        </p:sp>
        <p:cxnSp>
          <p:nvCxnSpPr>
            <p:cNvPr id="62" name="Straight Connector 61">
              <a:extLst>
                <a:ext uri="{FF2B5EF4-FFF2-40B4-BE49-F238E27FC236}">
                  <a16:creationId xmlns:a16="http://schemas.microsoft.com/office/drawing/2014/main" id="{83FB0C53-4D7A-4327-9962-2D474B2C2216}"/>
                </a:ext>
              </a:extLst>
            </p:cNvPr>
            <p:cNvCxnSpPr>
              <a:cxnSpLocks/>
              <a:stCxn id="63" idx="6"/>
              <a:endCxn id="61" idx="1"/>
            </p:cNvCxnSpPr>
            <p:nvPr/>
          </p:nvCxnSpPr>
          <p:spPr>
            <a:xfrm flipV="1">
              <a:off x="1565095" y="1605985"/>
              <a:ext cx="476227" cy="17179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3AE3F773-CB21-43FF-A314-987418700FB3}"/>
                </a:ext>
              </a:extLst>
            </p:cNvPr>
            <p:cNvSpPr/>
            <p:nvPr/>
          </p:nvSpPr>
          <p:spPr>
            <a:xfrm>
              <a:off x="14021" y="1510381"/>
              <a:ext cx="1551074" cy="534787"/>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00087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1"/>
                                        </p:tgtEl>
                                        <p:attrNameLst>
                                          <p:attrName>style.visibility</p:attrName>
                                        </p:attrNameLst>
                                      </p:cBhvr>
                                      <p:to>
                                        <p:strVal val="visible"/>
                                      </p:to>
                                    </p:set>
                                    <p:animEffect transition="in" filter="fade">
                                      <p:cBhvr>
                                        <p:cTn id="12" dur="500"/>
                                        <p:tgtEl>
                                          <p:spTgt spid="10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888</TotalTime>
  <Words>2082</Words>
  <Application>Microsoft Office PowerPoint</Application>
  <PresentationFormat>Widescreen</PresentationFormat>
  <Paragraphs>446</Paragraphs>
  <Slides>32</Slides>
  <Notes>2</Notes>
  <HiddenSlides>0</HiddenSlides>
  <MMClips>1</MMClips>
  <ScaleCrop>false</ScaleCrop>
  <HeadingPairs>
    <vt:vector size="6" baseType="variant">
      <vt:variant>
        <vt:lpstr>Caratteri utilizzati</vt:lpstr>
      </vt:variant>
      <vt:variant>
        <vt:i4>10</vt:i4>
      </vt:variant>
      <vt:variant>
        <vt:lpstr>Tema</vt:lpstr>
      </vt:variant>
      <vt:variant>
        <vt:i4>2</vt:i4>
      </vt:variant>
      <vt:variant>
        <vt:lpstr>Titoli diapositive</vt:lpstr>
      </vt:variant>
      <vt:variant>
        <vt:i4>32</vt:i4>
      </vt:variant>
    </vt:vector>
  </HeadingPairs>
  <TitlesOfParts>
    <vt:vector size="44" baseType="lpstr">
      <vt:lpstr>Arial</vt:lpstr>
      <vt:lpstr>Calibri</vt:lpstr>
      <vt:lpstr>Calibri Light</vt:lpstr>
      <vt:lpstr>Cambria Math</vt:lpstr>
      <vt:lpstr>Lato</vt:lpstr>
      <vt:lpstr>Product Sans</vt:lpstr>
      <vt:lpstr>PT Serif</vt:lpstr>
      <vt:lpstr>Raleway</vt:lpstr>
      <vt:lpstr>Times New Roman</vt:lpstr>
      <vt:lpstr>Wingdings</vt:lpstr>
      <vt:lpstr>1_Office Theme</vt:lpstr>
      <vt:lpstr>Office Theme</vt:lpstr>
      <vt:lpstr>Antineutrino interactions below the IBD threshold</vt:lpstr>
      <vt:lpstr>Main sources of antineutrinos</vt:lpstr>
      <vt:lpstr>Modeling the antineutrino signal</vt:lpstr>
      <vt:lpstr>Modeling reactor antineutrinos</vt:lpstr>
      <vt:lpstr>Modeling geoneutrinos</vt:lpstr>
      <vt:lpstr>Possible antineutrino interactions</vt:lpstr>
      <vt:lpstr>Some possible interactions representing a background</vt:lpstr>
      <vt:lpstr>Inverse Beta Decay (IBD)</vt:lpstr>
      <vt:lpstr>Elastic Scattering (ES) on electrons</vt:lpstr>
      <vt:lpstr>Coherent neutrino-nucleus scattering (CEνNS)</vt:lpstr>
      <vt:lpstr>Inverse Beta Decay (IBD) detection</vt:lpstr>
      <vt:lpstr>Inverse Beta Decay (IBD) detection</vt:lpstr>
      <vt:lpstr>IBD target isotopes for 40K detection</vt:lpstr>
      <vt:lpstr>Geoneutrino expected signals at LNGS</vt:lpstr>
      <vt:lpstr>Condividiamo!!!</vt:lpstr>
      <vt:lpstr>Back up</vt:lpstr>
      <vt:lpstr>Effect of energy threshold on ES</vt:lpstr>
      <vt:lpstr>Presentazione standard di PowerPoint</vt:lpstr>
      <vt:lpstr>Effect of energy threshold on CEνNS</vt:lpstr>
      <vt:lpstr>IBD cross-sections on single target isotopes</vt:lpstr>
      <vt:lpstr>Presentazione standard di PowerPoint</vt:lpstr>
      <vt:lpstr>Reactor antineutrino signal in JUNO</vt:lpstr>
      <vt:lpstr>Some useful resources</vt:lpstr>
      <vt:lpstr>Active reactors within 500 km from JUNO (reactors data updated to 2019)</vt:lpstr>
      <vt:lpstr>Signal contribution as a function of distance (calculated according to the monthly load factors recorded in 2019, averaged over the entire year)</vt:lpstr>
      <vt:lpstr>Expected reactor antineutrino spectrum in JUNO (calculated according to the monthly load factors recorded in 2019, averaged over the entire year)</vt:lpstr>
      <vt:lpstr>Expected reactor antineutrino spectrum in JUNO (calculated according to the monthly load factors recorded in 2019, averaged over the entire year)</vt:lpstr>
      <vt:lpstr>Planned reactors within 500 km from JUNO (reactors data planned for 2026)</vt:lpstr>
      <vt:lpstr>Future (2026) signal contribution as a function of distance (calculated assuming (i) 2019 yearly-averaged load factors for currently active reactors, (ii) nominal thermal powers for planned reactors and (iii) load factors for planned cores assumed to be equal to what registered in 2019 for cores of the same type/model)</vt:lpstr>
      <vt:lpstr>Future reactor antineutrino spectrum in JUNO (calculated assuming (i) 2019 yearly-averaged load factors for currently active reactors, (ii) nominal thermal powers for planned reactors and (iii) load factors for planned cores assumed to be equal to what registered in 2019 for cores of the same type/model)</vt:lpstr>
      <vt:lpstr>Future reactor antineutrino spectrum in JUNO (calculated assuming (i) 2019 yearly-averaged load factors for currently active reactors, (ii) nominal thermal powers for planned reactors and (iii) load factors for planned cores assumed to be equal to what registered in 2019 for cores of the same type/model)</vt:lpstr>
      <vt:lpstr>Possible antineutrino backgrounds for solar neutrinos detection in JUNO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Serafini</dc:creator>
  <cp:lastModifiedBy>Michele Montuschi</cp:lastModifiedBy>
  <cp:revision>132</cp:revision>
  <dcterms:created xsi:type="dcterms:W3CDTF">2021-03-04T17:27:38Z</dcterms:created>
  <dcterms:modified xsi:type="dcterms:W3CDTF">2022-02-22T14:50:44Z</dcterms:modified>
</cp:coreProperties>
</file>